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"/>
          <p:cNvSpPr>
            <a:spLocks noGrp="1"/>
          </p:cNvSpPr>
          <p:nvPr>
            <p:ph type="hdr" sz="quarter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Date Placeholder"/>
          <p:cNvSpPr>
            <a:spLocks noGrp="1"/>
          </p:cNvSpPr>
          <p:nvPr>
            <p:ph type="dt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" name="Slide Image Placeholder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" name="Notes Placeholder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" name="Footer Placeholder"/>
          <p:cNvSpPr>
            <a:spLocks noGrp="1"/>
          </p:cNvSpPr>
          <p:nvPr>
            <p:ph type="ftr" sz="quarter" idx="4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" name="Slide Number Placeholder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/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st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hyperlink" Target="I_do_we_do/lesson4_ido.py" TargetMode="Externa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hyperlink" Target="I_do_we_do/lesson4_wedo.py" TargetMode="Externa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hero-bg">
            <a:extLst>
              <a:ext uri="{FF2B5EF4-FFF2-40B4-BE49-F238E27FC236}">
                <a16:creationId xmlns:a16="http://schemas.microsoft.com/office/drawing/2014/main" id="{8A09E861-AAEC-490A-B006-F61440FD264C}"/>
              </a:ext>
            </a:extLst>
          </p:cNvPr>
          <p:cNvSpPr>
            <a:spLocks noGrp="1"/>
          </p:cNvSpPr>
          <p:nvPr/>
        </p:nvSpPr>
        <p:spPr>
          <a:xfrm>
            <a:off x="457200" y="457200"/>
            <a:ext cx="11277600" cy="5943600"/>
          </a:xfrm>
          <a:prstGeom prst="roundRect">
            <a:avLst>
              <a:gd name="adj" fmla="val 2564"/>
            </a:avLst>
          </a:prstGeom>
          <a:solidFill>
            <a:srgbClr val="11172D"/>
          </a:solidFill>
          <a:ln w="11430">
            <a:solidFill>
              <a:srgbClr val="2C2A4D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3166035-30D3-4888-BB3A-8F16AB60B3DE}"/>
              </a:ext>
            </a:extLst>
          </p:cNvPr>
          <p:cNvSpPr>
            <a:spLocks noGrp="1"/>
          </p:cNvSpPr>
          <p:nvPr/>
        </p:nvSpPr>
        <p:spPr>
          <a:xfrm>
            <a:off x="857250" y="914400"/>
            <a:ext cx="438150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350" b="1">
                <a:solidFill>
                  <a:srgbClr val="BFF8F2"/>
                </a:solidFill>
              </a:defRPr>
            </a:pPr>
            <a:r>
              <a:rPr sz="1350" b="1">
                <a:solidFill>
                  <a:srgbClr val="BFF8F2"/>
                </a:solidFill>
              </a:rPr>
              <a:t>LESSON 4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578B157-4ED2-4760-AC63-CE2BE8D215A2}"/>
              </a:ext>
            </a:extLst>
          </p:cNvPr>
          <p:cNvSpPr>
            <a:spLocks noGrp="1"/>
          </p:cNvSpPr>
          <p:nvPr/>
        </p:nvSpPr>
        <p:spPr>
          <a:xfrm>
            <a:off x="857250" y="1600200"/>
            <a:ext cx="8191500" cy="1524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4200" b="1">
                <a:solidFill>
                  <a:srgbClr val="F8FBFF"/>
                </a:solidFill>
              </a:defRPr>
            </a:pPr>
            <a:r>
              <a:rPr sz="4200" b="1">
                <a:solidFill>
                  <a:srgbClr val="F8FBFF"/>
                </a:solidFill>
              </a:rPr>
              <a:t>Loops and Kaleidoscope Patterns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F59226D-E1ED-4212-B6B4-2D6DC96D85E5}"/>
              </a:ext>
            </a:extLst>
          </p:cNvPr>
          <p:cNvSpPr>
            <a:spLocks noGrp="1"/>
          </p:cNvSpPr>
          <p:nvPr/>
        </p:nvSpPr>
        <p:spPr>
          <a:xfrm>
            <a:off x="876300" y="3314700"/>
            <a:ext cx="7239000" cy="8572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>
                <a:solidFill>
                  <a:srgbClr val="CDD3E8"/>
                </a:solidFill>
              </a:defRPr>
            </a:pPr>
            <a:r>
              <a:rPr sz="1800">
                <a:solidFill>
                  <a:srgbClr val="CDD3E8"/>
                </a:solidFill>
              </a:rPr>
              <a:t>Use loops to repeat shapes and create symmetrical patterns.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349C900-B160-445E-BA34-F6C6342EB3FD}"/>
              </a:ext>
            </a:extLst>
          </p:cNvPr>
          <p:cNvSpPr>
            <a:spLocks noGrp="1"/>
          </p:cNvSpPr>
          <p:nvPr/>
        </p:nvSpPr>
        <p:spPr>
          <a:xfrm>
            <a:off x="876300" y="4876800"/>
            <a:ext cx="4000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 b="1">
                <a:solidFill>
                  <a:srgbClr val="10D3C7"/>
                </a:solidFill>
              </a:defRPr>
            </a:pPr>
            <a:r>
              <a:rPr sz="1800" b="1">
                <a:solidFill>
                  <a:srgbClr val="10D3C7"/>
                </a:solidFill>
              </a:rPr>
              <a:t>Teaching presentation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1DFF90-2F72-41EF-ABC4-61F8D3E176FA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648B82C-B3CE-4B1B-B80F-422FD422468F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</a:t>
            </a:r>
          </a:p>
        </p:txBody>
      </p:sp>
      <p:pic>
        <p:nvPicPr>
          <p:cNvPr id="8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463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op-accent">
            <a:extLst>
              <a:ext uri="{FF2B5EF4-FFF2-40B4-BE49-F238E27FC236}">
                <a16:creationId xmlns:a16="http://schemas.microsoft.com/office/drawing/2014/main" id="{791039F0-8C60-4B96-AEF8-2C4EEBE94095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FCFA081-24C7-4FB0-ACB6-745F3CF691E9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WAGOLL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48B76B8-A30D-4D32-AF80-715E4EAB3783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What a Good One Looks Like</a:t>
            </a:r>
          </a:p>
        </p:txBody>
      </p:sp>
      <p:sp>
        <p:nvSpPr>
          <p:cNvPr id="4" name="frame-WAGOLL_4.png">
            <a:extLst>
              <a:ext uri="{FF2B5EF4-FFF2-40B4-BE49-F238E27FC236}">
                <a16:creationId xmlns:a16="http://schemas.microsoft.com/office/drawing/2014/main" id="{D553F57D-B34D-41D9-9E38-2379F9B4A51D}"/>
              </a:ext>
            </a:extLst>
          </p:cNvPr>
          <p:cNvSpPr>
            <a:spLocks noGrp="1"/>
          </p:cNvSpPr>
          <p:nvPr/>
        </p:nvSpPr>
        <p:spPr>
          <a:xfrm>
            <a:off x="1619250" y="1524000"/>
            <a:ext cx="8953500" cy="3714750"/>
          </a:xfrm>
          <a:prstGeom prst="roundRect">
            <a:avLst>
              <a:gd name="adj" fmla="val 3077"/>
            </a:avLst>
          </a:prstGeom>
          <a:solidFill>
            <a:srgbClr val="050610"/>
          </a:solidFill>
          <a:ln w="11430">
            <a:solidFill>
              <a:srgbClr val="10D3C7"/>
            </a:solidFill>
            <a:prstDash val="solid"/>
          </a:ln>
        </p:spPr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3721216" y="1619250"/>
            <a:ext cx="4749569" cy="3524250"/>
          </a:xfrm>
          <a:prstGeom prst="roundRect">
            <a:avLst>
              <a:gd name="adj" fmla="val 2162"/>
            </a:avLst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745B6EC-F8D2-4584-BD09-22D98717F882}"/>
              </a:ext>
            </a:extLst>
          </p:cNvPr>
          <p:cNvSpPr>
            <a:spLocks noGrp="1"/>
          </p:cNvSpPr>
          <p:nvPr/>
        </p:nvSpPr>
        <p:spPr>
          <a:xfrm>
            <a:off x="1619250" y="5524500"/>
            <a:ext cx="895350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ctr">
              <a:defRPr sz="1650" b="1">
                <a:solidFill>
                  <a:srgbClr val="10D3C7"/>
                </a:solidFill>
              </a:defRPr>
            </a:pPr>
            <a:r>
              <a:rPr sz="1650" b="1">
                <a:solidFill>
                  <a:srgbClr val="10D3C7"/>
                </a:solidFill>
              </a:rPr>
              <a:t>Use this example to discuss what works well and what could be modified.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3ED7F6-8310-4B2A-AA8C-C756F36B5FCF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A41AE5C-FE8F-46AB-B34D-7E21FCCC955F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10</a:t>
            </a:r>
          </a:p>
        </p:txBody>
      </p:sp>
      <p:pic>
        <p:nvPicPr>
          <p:cNvPr id="14" name="Code Kaleidoscope logo"/>
          <p:cNvPicPr/>
          <p:nvPr/>
        </p:nvPicPr>
        <p:blipFill>
          <a:blip r:embed="rId4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1501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op-accent">
            <a:extLst>
              <a:ext uri="{FF2B5EF4-FFF2-40B4-BE49-F238E27FC236}">
                <a16:creationId xmlns:a16="http://schemas.microsoft.com/office/drawing/2014/main" id="{EAC144CF-4319-426F-9AD5-15475BB1A925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F288EB-C413-4064-9CB0-5BF477035F35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SUCCESS CRITERIA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3CFFAE7-F47B-4539-8532-002F3DD7FC31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By the End of the Lesson</a:t>
            </a:r>
          </a:p>
        </p:txBody>
      </p:sp>
      <p:sp>
        <p:nvSpPr>
          <p:cNvPr id="4" name="sc0">
            <a:extLst>
              <a:ext uri="{FF2B5EF4-FFF2-40B4-BE49-F238E27FC236}">
                <a16:creationId xmlns:a16="http://schemas.microsoft.com/office/drawing/2014/main" id="{3FCFBF63-B540-441A-A74D-408C1DA2DE67}"/>
              </a:ext>
            </a:extLst>
          </p:cNvPr>
          <p:cNvSpPr>
            <a:spLocks noGrp="1"/>
          </p:cNvSpPr>
          <p:nvPr/>
        </p:nvSpPr>
        <p:spPr>
          <a:xfrm>
            <a:off x="1143000" y="1714500"/>
            <a:ext cx="9906000" cy="781050"/>
          </a:xfrm>
          <a:prstGeom prst="roundRect">
            <a:avLst>
              <a:gd name="adj" fmla="val 14634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61D881-E713-4F49-BEFA-10C50FBFEB3C}"/>
              </a:ext>
            </a:extLst>
          </p:cNvPr>
          <p:cNvSpPr>
            <a:spLocks noGrp="1"/>
          </p:cNvSpPr>
          <p:nvPr/>
        </p:nvSpPr>
        <p:spPr>
          <a:xfrm>
            <a:off x="1428750" y="1924050"/>
            <a:ext cx="933450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✓ I can identify repeated code.</a:t>
            </a:r>
          </a:p>
        </p:txBody>
      </p:sp>
      <p:sp>
        <p:nvSpPr>
          <p:cNvPr id="6" name="sc1">
            <a:extLst>
              <a:ext uri="{FF2B5EF4-FFF2-40B4-BE49-F238E27FC236}">
                <a16:creationId xmlns:a16="http://schemas.microsoft.com/office/drawing/2014/main" id="{8F61C96F-B330-4E02-A10A-563BC1C92277}"/>
              </a:ext>
            </a:extLst>
          </p:cNvPr>
          <p:cNvSpPr>
            <a:spLocks noGrp="1"/>
          </p:cNvSpPr>
          <p:nvPr/>
        </p:nvSpPr>
        <p:spPr>
          <a:xfrm>
            <a:off x="1143000" y="2809875"/>
            <a:ext cx="9906000" cy="781050"/>
          </a:xfrm>
          <a:prstGeom prst="roundRect">
            <a:avLst>
              <a:gd name="adj" fmla="val 14634"/>
            </a:avLst>
          </a:prstGeom>
          <a:solidFill>
            <a:srgbClr val="121126"/>
          </a:solidFill>
          <a:ln w="11430">
            <a:solidFill>
              <a:srgbClr val="8B45FF"/>
            </a:solidFill>
            <a:prstDash val="solid"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AA82175-136F-4E47-AE19-2F3DC31015A6}"/>
              </a:ext>
            </a:extLst>
          </p:cNvPr>
          <p:cNvSpPr>
            <a:spLocks noGrp="1"/>
          </p:cNvSpPr>
          <p:nvPr/>
        </p:nvSpPr>
        <p:spPr>
          <a:xfrm>
            <a:off x="1428750" y="3019425"/>
            <a:ext cx="933450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✓ I can use a for loop.</a:t>
            </a:r>
          </a:p>
        </p:txBody>
      </p:sp>
      <p:sp>
        <p:nvSpPr>
          <p:cNvPr id="8" name="sc2">
            <a:extLst>
              <a:ext uri="{FF2B5EF4-FFF2-40B4-BE49-F238E27FC236}">
                <a16:creationId xmlns:a16="http://schemas.microsoft.com/office/drawing/2014/main" id="{93E3BD72-BA3D-4168-8724-B27B5751848A}"/>
              </a:ext>
            </a:extLst>
          </p:cNvPr>
          <p:cNvSpPr>
            <a:spLocks noGrp="1"/>
          </p:cNvSpPr>
          <p:nvPr/>
        </p:nvSpPr>
        <p:spPr>
          <a:xfrm>
            <a:off x="1143000" y="3905250"/>
            <a:ext cx="9906000" cy="781050"/>
          </a:xfrm>
          <a:prstGeom prst="roundRect">
            <a:avLst>
              <a:gd name="adj" fmla="val 14634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44D73AD-888C-4331-A278-DBED2C12BAA3}"/>
              </a:ext>
            </a:extLst>
          </p:cNvPr>
          <p:cNvSpPr>
            <a:spLocks noGrp="1"/>
          </p:cNvSpPr>
          <p:nvPr/>
        </p:nvSpPr>
        <p:spPr>
          <a:xfrm>
            <a:off x="1428750" y="4114800"/>
            <a:ext cx="933450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✓ I can explain how iteration creates symmetry.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2F7BD14-053D-49F3-868C-BC29DBFACA7A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501E6BA-CD28-4709-884D-7D77CB94DCD2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11</a:t>
            </a:r>
          </a:p>
        </p:txBody>
      </p:sp>
      <p:pic>
        <p:nvPicPr>
          <p:cNvPr id="12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184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B4292A25-16FC-4BBE-BF0B-40DB1E12942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FC30B12-7CCB-4656-8D26-62A2A69493C2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PLENARY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4972D37-3E6D-4F40-A214-5406758AB39C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Plenary Question</a:t>
            </a:r>
          </a:p>
        </p:txBody>
      </p:sp>
      <p:sp>
        <p:nvSpPr>
          <p:cNvPr id="4" name="plenary">
            <a:extLst>
              <a:ext uri="{FF2B5EF4-FFF2-40B4-BE49-F238E27FC236}">
                <a16:creationId xmlns:a16="http://schemas.microsoft.com/office/drawing/2014/main" id="{EF7EAA35-37B1-4F46-A00F-F3984CE30A64}"/>
              </a:ext>
            </a:extLst>
          </p:cNvPr>
          <p:cNvSpPr>
            <a:spLocks noGrp="1"/>
          </p:cNvSpPr>
          <p:nvPr/>
        </p:nvSpPr>
        <p:spPr>
          <a:xfrm>
            <a:off x="1143000" y="1905000"/>
            <a:ext cx="9906000" cy="2000250"/>
          </a:xfrm>
          <a:prstGeom prst="roundRect">
            <a:avLst>
              <a:gd name="adj" fmla="val 7619"/>
            </a:avLst>
          </a:prstGeom>
          <a:solidFill>
            <a:srgbClr val="2B1634"/>
          </a:solidFill>
          <a:ln w="11430">
            <a:solidFill>
              <a:srgbClr val="FF4FA3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6C7F8B-B46D-474C-A61D-73AA07D68FFA}"/>
              </a:ext>
            </a:extLst>
          </p:cNvPr>
          <p:cNvSpPr>
            <a:spLocks noGrp="1"/>
          </p:cNvSpPr>
          <p:nvPr/>
        </p:nvSpPr>
        <p:spPr>
          <a:xfrm>
            <a:off x="1524000" y="2381250"/>
            <a:ext cx="9144000" cy="9525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850" b="1">
                <a:solidFill>
                  <a:srgbClr val="F8FBFF"/>
                </a:solidFill>
              </a:defRPr>
            </a:pPr>
            <a:r>
              <a:rPr sz="2850" b="1">
                <a:solidFill>
                  <a:srgbClr val="F8FBFF"/>
                </a:solidFill>
              </a:rPr>
              <a:t>How did the loop make your code more efficient?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5E9FCC-0678-403B-9718-60ED709D57BC}"/>
              </a:ext>
            </a:extLst>
          </p:cNvPr>
          <p:cNvSpPr>
            <a:spLocks noGrp="1"/>
          </p:cNvSpPr>
          <p:nvPr/>
        </p:nvSpPr>
        <p:spPr>
          <a:xfrm>
            <a:off x="1524000" y="4343400"/>
            <a:ext cx="9144000" cy="3619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>
                <a:solidFill>
                  <a:srgbClr val="CDD3E8"/>
                </a:solidFill>
              </a:defRPr>
            </a:pPr>
            <a:r>
              <a:rPr sz="1800">
                <a:solidFill>
                  <a:srgbClr val="CDD3E8"/>
                </a:solidFill>
              </a:rPr>
              <a:t>Answer in your workbook using key vocabulary from today.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2BAB24-3693-4FAA-9593-F69FE08AF0F9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7DF6A80-0FD9-4E8E-A1EE-B39B83EF2DA7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12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420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op-accent">
            <a:extLst>
              <a:ext uri="{FF2B5EF4-FFF2-40B4-BE49-F238E27FC236}">
                <a16:creationId xmlns:a16="http://schemas.microsoft.com/office/drawing/2014/main" id="{09272DD7-C0BD-44AD-8D42-2A6A5FCB230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CBFF395-C060-47BC-9D42-3517B8AAE20F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LESSON 4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E057055-430D-415F-B8A0-266AD54E0B6F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Learning Aim</a:t>
            </a:r>
          </a:p>
        </p:txBody>
      </p:sp>
      <p:sp>
        <p:nvSpPr>
          <p:cNvPr id="4" name="aim">
            <a:extLst>
              <a:ext uri="{FF2B5EF4-FFF2-40B4-BE49-F238E27FC236}">
                <a16:creationId xmlns:a16="http://schemas.microsoft.com/office/drawing/2014/main" id="{D4C77596-A0F8-4052-B981-2239D0F7D15C}"/>
              </a:ext>
            </a:extLst>
          </p:cNvPr>
          <p:cNvSpPr>
            <a:spLocks noGrp="1"/>
          </p:cNvSpPr>
          <p:nvPr/>
        </p:nvSpPr>
        <p:spPr>
          <a:xfrm>
            <a:off x="800100" y="1809750"/>
            <a:ext cx="10591800" cy="1619250"/>
          </a:xfrm>
          <a:prstGeom prst="roundRect">
            <a:avLst>
              <a:gd name="adj" fmla="val 9412"/>
            </a:avLst>
          </a:prstGeom>
          <a:solidFill>
            <a:srgbClr val="102833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A0B9F6-29E2-4905-B29F-DE71EC76A609}"/>
              </a:ext>
            </a:extLst>
          </p:cNvPr>
          <p:cNvSpPr>
            <a:spLocks noGrp="1"/>
          </p:cNvSpPr>
          <p:nvPr/>
        </p:nvSpPr>
        <p:spPr>
          <a:xfrm>
            <a:off x="1143000" y="2171700"/>
            <a:ext cx="9906000" cy="8763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475" b="1">
                <a:solidFill>
                  <a:srgbClr val="F8FBFF"/>
                </a:solidFill>
              </a:defRPr>
            </a:pPr>
            <a:r>
              <a:rPr sz="2475" b="1">
                <a:solidFill>
                  <a:srgbClr val="F8FBFF"/>
                </a:solidFill>
              </a:rPr>
              <a:t>Use loops to repeat shapes and create symmetrical patterns.</a:t>
            </a:r>
          </a:p>
        </p:txBody>
      </p:sp>
      <p:sp>
        <p:nvSpPr>
          <p:cNvPr id="6" name="vocab">
            <a:extLst>
              <a:ext uri="{FF2B5EF4-FFF2-40B4-BE49-F238E27FC236}">
                <a16:creationId xmlns:a16="http://schemas.microsoft.com/office/drawing/2014/main" id="{502B61A3-104F-4023-A227-5FB9CD5A2945}"/>
              </a:ext>
            </a:extLst>
          </p:cNvPr>
          <p:cNvSpPr>
            <a:spLocks noGrp="1"/>
          </p:cNvSpPr>
          <p:nvPr/>
        </p:nvSpPr>
        <p:spPr>
          <a:xfrm>
            <a:off x="800100" y="3848100"/>
            <a:ext cx="10591800" cy="1524000"/>
          </a:xfrm>
          <a:prstGeom prst="roundRect">
            <a:avLst>
              <a:gd name="adj" fmla="val 10000"/>
            </a:avLst>
          </a:prstGeom>
          <a:solidFill>
            <a:srgbClr val="121126"/>
          </a:solidFill>
          <a:ln w="11430">
            <a:solidFill>
              <a:srgbClr val="342B58"/>
            </a:solidFill>
            <a:prstDash val="solid"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315887-E4B0-4522-92F9-759F2793F7C5}"/>
              </a:ext>
            </a:extLst>
          </p:cNvPr>
          <p:cNvSpPr>
            <a:spLocks noGrp="1"/>
          </p:cNvSpPr>
          <p:nvPr/>
        </p:nvSpPr>
        <p:spPr>
          <a:xfrm>
            <a:off x="1143000" y="4133850"/>
            <a:ext cx="323850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 b="1">
                <a:solidFill>
                  <a:srgbClr val="10D3C7"/>
                </a:solidFill>
              </a:defRPr>
            </a:pPr>
            <a:r>
              <a:rPr sz="1800" b="1">
                <a:solidFill>
                  <a:srgbClr val="10D3C7"/>
                </a:solidFill>
              </a:rPr>
              <a:t>Key vocabulary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6EFFBC8-A2AE-421A-A2AE-FB3279078771}"/>
              </a:ext>
            </a:extLst>
          </p:cNvPr>
          <p:cNvSpPr>
            <a:spLocks noGrp="1"/>
          </p:cNvSpPr>
          <p:nvPr/>
        </p:nvSpPr>
        <p:spPr>
          <a:xfrm>
            <a:off x="1143000" y="4686300"/>
            <a:ext cx="9906000" cy="4191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950" b="1">
                <a:solidFill>
                  <a:srgbClr val="F8FBFF"/>
                </a:solidFill>
              </a:defRPr>
            </a:pPr>
            <a:r>
              <a:rPr sz="1950" b="1">
                <a:solidFill>
                  <a:srgbClr val="F8FBFF"/>
                </a:solidFill>
              </a:rPr>
              <a:t>loop   •   iteration   •   repeat   •   symmetry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3AA00E6-A800-4997-88C0-DB3E8AB7B54E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2A9864A-7A32-4888-A7E9-1E6AF811DB76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2</a:t>
            </a:r>
          </a:p>
        </p:txBody>
      </p:sp>
      <p:pic>
        <p:nvPicPr>
          <p:cNvPr id="11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05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op-accent">
            <a:extLst>
              <a:ext uri="{FF2B5EF4-FFF2-40B4-BE49-F238E27FC236}">
                <a16:creationId xmlns:a16="http://schemas.microsoft.com/office/drawing/2014/main" id="{1D9C36E4-E6D3-41E3-BC90-FF0975688A8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6AE9845-45F0-4AE4-BD32-5E1A3986C223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DO NOW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B4D527D-DD8A-4EE9-82AF-82CD7689AC5D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Repetition Challenge</a:t>
            </a:r>
          </a:p>
        </p:txBody>
      </p:sp>
      <p:sp>
        <p:nvSpPr>
          <p:cNvPr id="4" name="code-card">
            <a:extLst>
              <a:ext uri="{FF2B5EF4-FFF2-40B4-BE49-F238E27FC236}">
                <a16:creationId xmlns:a16="http://schemas.microsoft.com/office/drawing/2014/main" id="{903A9E04-17DD-42BE-AD32-BC02AE013871}"/>
              </a:ext>
            </a:extLst>
          </p:cNvPr>
          <p:cNvSpPr>
            <a:spLocks noGrp="1"/>
          </p:cNvSpPr>
          <p:nvPr/>
        </p:nvSpPr>
        <p:spPr>
          <a:xfrm>
            <a:off x="857250" y="1504950"/>
            <a:ext cx="4762500" cy="3905250"/>
          </a:xfrm>
          <a:prstGeom prst="roundRect">
            <a:avLst>
              <a:gd name="adj" fmla="val 2927"/>
            </a:avLst>
          </a:prstGeom>
          <a:solidFill>
            <a:srgbClr val="050610"/>
          </a:solidFill>
          <a:ln w="11430">
            <a:solidFill>
              <a:srgbClr val="6F44CE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386755-055D-48BB-80C1-8CDCB8569F7F}"/>
              </a:ext>
            </a:extLst>
          </p:cNvPr>
          <p:cNvSpPr>
            <a:spLocks noGrp="1"/>
          </p:cNvSpPr>
          <p:nvPr/>
        </p:nvSpPr>
        <p:spPr>
          <a:xfrm>
            <a:off x="1085850" y="1714500"/>
            <a:ext cx="4305300" cy="34861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>
                <a:solidFill>
                  <a:srgbClr val="F8FBFF"/>
                </a:solidFill>
              </a:defRPr>
            </a:pPr>
            <a:r>
              <a:rPr sz="1800">
                <a:solidFill>
                  <a:srgbClr val="F8FBFF"/>
                </a:solidFill>
              </a:rPr>
              <a:t>forward(100)</a:t>
            </a:r>
          </a:p>
          <a:p>
            <a:pPr>
              <a:defRPr sz="1800">
                <a:solidFill>
                  <a:srgbClr val="F8FBFF"/>
                </a:solidFill>
              </a:defRPr>
            </a:pPr>
            <a:r>
              <a:rPr sz="1800">
                <a:solidFill>
                  <a:srgbClr val="F8FBFF"/>
                </a:solidFill>
              </a:rPr>
              <a:t>right(90)</a:t>
            </a:r>
          </a:p>
          <a:p>
            <a:endParaRPr sz="1800">
              <a:solidFill>
                <a:srgbClr val="F8FBFF"/>
              </a:solidFill>
            </a:endParaRPr>
          </a:p>
          <a:p>
            <a:pPr>
              <a:defRPr sz="1800">
                <a:solidFill>
                  <a:srgbClr val="F8FBFF"/>
                </a:solidFill>
              </a:defRPr>
            </a:pPr>
            <a:r>
              <a:rPr sz="1800">
                <a:solidFill>
                  <a:srgbClr val="F8FBFF"/>
                </a:solidFill>
              </a:rPr>
              <a:t>forward(100)</a:t>
            </a:r>
          </a:p>
          <a:p>
            <a:pPr>
              <a:defRPr sz="1800">
                <a:solidFill>
                  <a:srgbClr val="F8FBFF"/>
                </a:solidFill>
              </a:defRPr>
            </a:pPr>
            <a:r>
              <a:rPr sz="1800">
                <a:solidFill>
                  <a:srgbClr val="F8FBFF"/>
                </a:solidFill>
              </a:rPr>
              <a:t>right(90)</a:t>
            </a:r>
          </a:p>
          <a:p>
            <a:endParaRPr sz="1800">
              <a:solidFill>
                <a:srgbClr val="F8FBFF"/>
              </a:solidFill>
            </a:endParaRPr>
          </a:p>
          <a:p>
            <a:pPr>
              <a:defRPr sz="1800">
                <a:solidFill>
                  <a:srgbClr val="F8FBFF"/>
                </a:solidFill>
              </a:defRPr>
            </a:pPr>
            <a:r>
              <a:rPr sz="1800">
                <a:solidFill>
                  <a:srgbClr val="F8FBFF"/>
                </a:solidFill>
              </a:rPr>
              <a:t>forward(100)</a:t>
            </a:r>
          </a:p>
          <a:p>
            <a:pPr>
              <a:defRPr sz="1800">
                <a:solidFill>
                  <a:srgbClr val="F8FBFF"/>
                </a:solidFill>
              </a:defRPr>
            </a:pPr>
            <a:r>
              <a:rPr sz="1800">
                <a:solidFill>
                  <a:srgbClr val="F8FBFF"/>
                </a:solidFill>
              </a:rPr>
              <a:t>right(90)</a:t>
            </a:r>
          </a:p>
          <a:p>
            <a:endParaRPr sz="1800">
              <a:solidFill>
                <a:srgbClr val="F8FBFF"/>
              </a:solidFill>
            </a:endParaRPr>
          </a:p>
          <a:p>
            <a:pPr>
              <a:defRPr sz="1800">
                <a:solidFill>
                  <a:srgbClr val="F8FBFF"/>
                </a:solidFill>
              </a:defRPr>
            </a:pPr>
            <a:r>
              <a:rPr sz="1800">
                <a:solidFill>
                  <a:srgbClr val="F8FBFF"/>
                </a:solidFill>
              </a:rPr>
              <a:t>forward(100)</a:t>
            </a:r>
          </a:p>
          <a:p>
            <a:pPr>
              <a:defRPr sz="1800">
                <a:solidFill>
                  <a:srgbClr val="F8FBFF"/>
                </a:solidFill>
              </a:defRPr>
            </a:pPr>
            <a:r>
              <a:rPr sz="1800">
                <a:solidFill>
                  <a:srgbClr val="F8FBFF"/>
                </a:solidFill>
              </a:rPr>
              <a:t>right(90)</a:t>
            </a:r>
          </a:p>
        </p:txBody>
      </p:sp>
      <p:sp>
        <p:nvSpPr>
          <p:cNvPr id="6" name="questions">
            <a:extLst>
              <a:ext uri="{FF2B5EF4-FFF2-40B4-BE49-F238E27FC236}">
                <a16:creationId xmlns:a16="http://schemas.microsoft.com/office/drawing/2014/main" id="{7CFC495F-683F-4F12-8F19-890526B88F65}"/>
              </a:ext>
            </a:extLst>
          </p:cNvPr>
          <p:cNvSpPr>
            <a:spLocks noGrp="1"/>
          </p:cNvSpPr>
          <p:nvPr/>
        </p:nvSpPr>
        <p:spPr>
          <a:xfrm>
            <a:off x="6000750" y="1504950"/>
            <a:ext cx="5334000" cy="3905250"/>
          </a:xfrm>
          <a:prstGeom prst="roundRect">
            <a:avLst>
              <a:gd name="adj" fmla="val 3902"/>
            </a:avLst>
          </a:prstGeom>
          <a:solidFill>
            <a:srgbClr val="121126"/>
          </a:solidFill>
          <a:ln w="11430">
            <a:solidFill>
              <a:srgbClr val="43336F"/>
            </a:solidFill>
            <a:prstDash val="solid"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AD22F9-89F2-4988-8141-A2DE08DC18F8}"/>
              </a:ext>
            </a:extLst>
          </p:cNvPr>
          <p:cNvSpPr>
            <a:spLocks noGrp="1"/>
          </p:cNvSpPr>
          <p:nvPr/>
        </p:nvSpPr>
        <p:spPr>
          <a:xfrm>
            <a:off x="6286500" y="1809750"/>
            <a:ext cx="238125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950" b="1">
                <a:solidFill>
                  <a:srgbClr val="10D3C7"/>
                </a:solidFill>
              </a:defRPr>
            </a:pPr>
            <a:r>
              <a:rPr sz="1950" b="1">
                <a:solidFill>
                  <a:srgbClr val="10D3C7"/>
                </a:solidFill>
              </a:rPr>
              <a:t>Questions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03D2739-E1B5-4940-93D8-458C11E8E54A}"/>
              </a:ext>
            </a:extLst>
          </p:cNvPr>
          <p:cNvSpPr>
            <a:spLocks noGrp="1"/>
          </p:cNvSpPr>
          <p:nvPr/>
        </p:nvSpPr>
        <p:spPr>
          <a:xfrm>
            <a:off x="6286500" y="2343150"/>
            <a:ext cx="4762500" cy="20955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725">
                <a:solidFill>
                  <a:srgbClr val="F8FBFF"/>
                </a:solidFill>
              </a:defRPr>
            </a:pPr>
            <a:r>
              <a:rPr sz="1725">
                <a:solidFill>
                  <a:srgbClr val="F8FBFF"/>
                </a:solidFill>
              </a:rPr>
              <a:t>• What shape will this draw?</a:t>
            </a:r>
          </a:p>
          <a:p>
            <a:pPr>
              <a:defRPr sz="1725">
                <a:solidFill>
                  <a:srgbClr val="F8FBFF"/>
                </a:solidFill>
              </a:defRPr>
            </a:pPr>
            <a:r>
              <a:rPr sz="1725">
                <a:solidFill>
                  <a:srgbClr val="F8FBFF"/>
                </a:solidFill>
              </a:rPr>
              <a:t>• What is repeated?</a:t>
            </a:r>
          </a:p>
          <a:p>
            <a:pPr>
              <a:defRPr sz="1725">
                <a:solidFill>
                  <a:srgbClr val="F8FBFF"/>
                </a:solidFill>
              </a:defRPr>
            </a:pPr>
            <a:r>
              <a:rPr sz="1725">
                <a:solidFill>
                  <a:srgbClr val="F8FBFF"/>
                </a:solidFill>
              </a:rPr>
              <a:t>• How many times is it repeated?</a:t>
            </a:r>
          </a:p>
          <a:p>
            <a:pPr>
              <a:defRPr sz="1725">
                <a:solidFill>
                  <a:srgbClr val="F8FBFF"/>
                </a:solidFill>
              </a:defRPr>
            </a:pPr>
            <a:r>
              <a:rPr sz="1725">
                <a:solidFill>
                  <a:srgbClr val="F8FBFF"/>
                </a:solidFill>
              </a:rPr>
              <a:t>• How could a loop make this shorter?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5D40E9-2FE4-45E8-B08A-39545A0F82DB}"/>
              </a:ext>
            </a:extLst>
          </p:cNvPr>
          <p:cNvSpPr>
            <a:spLocks noGrp="1"/>
          </p:cNvSpPr>
          <p:nvPr/>
        </p:nvSpPr>
        <p:spPr>
          <a:xfrm>
            <a:off x="6286500" y="4781550"/>
            <a:ext cx="4762500" cy="4000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575" b="1">
                <a:solidFill>
                  <a:srgbClr val="FFD4E8"/>
                </a:solidFill>
              </a:defRPr>
            </a:pPr>
            <a:r>
              <a:rPr sz="1575" b="1">
                <a:solidFill>
                  <a:srgbClr val="FFD4E8"/>
                </a:solidFill>
              </a:rPr>
              <a:t>Stretch: Write the number of repeats needed.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551A56-9221-4CE1-A1FD-9C0CBDF1DBAE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77DCE5-D039-4DE7-9D47-5FF115E9A952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3</a:t>
            </a:r>
          </a:p>
        </p:txBody>
      </p:sp>
      <p:pic>
        <p:nvPicPr>
          <p:cNvPr id="12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301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op-accent">
            <a:extLst>
              <a:ext uri="{FF2B5EF4-FFF2-40B4-BE49-F238E27FC236}">
                <a16:creationId xmlns:a16="http://schemas.microsoft.com/office/drawing/2014/main" id="{A1FF0370-498A-43A7-88CA-B309481A0B6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9882C57-AE5C-4255-9540-CCE70365285B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RETRIEVAL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B7D2FD3-34AE-4A43-87BD-F520DC977B3E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Quick Check</a:t>
            </a:r>
          </a:p>
        </p:txBody>
      </p:sp>
      <p:sp>
        <p:nvSpPr>
          <p:cNvPr id="4" name="q0">
            <a:extLst>
              <a:ext uri="{FF2B5EF4-FFF2-40B4-BE49-F238E27FC236}">
                <a16:creationId xmlns:a16="http://schemas.microsoft.com/office/drawing/2014/main" id="{88B164A1-1401-477C-AEEA-F2FC6848BBA4}"/>
              </a:ext>
            </a:extLst>
          </p:cNvPr>
          <p:cNvSpPr>
            <a:spLocks noGrp="1"/>
          </p:cNvSpPr>
          <p:nvPr/>
        </p:nvSpPr>
        <p:spPr>
          <a:xfrm>
            <a:off x="952500" y="1714500"/>
            <a:ext cx="10287000" cy="838200"/>
          </a:xfrm>
          <a:prstGeom prst="roundRect">
            <a:avLst>
              <a:gd name="adj" fmla="val 13636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B87B30-D16C-4FA5-8E7B-B7EF7D026090}"/>
              </a:ext>
            </a:extLst>
          </p:cNvPr>
          <p:cNvSpPr>
            <a:spLocks noGrp="1"/>
          </p:cNvSpPr>
          <p:nvPr/>
        </p:nvSpPr>
        <p:spPr>
          <a:xfrm>
            <a:off x="1257300" y="1943100"/>
            <a:ext cx="9620250" cy="4000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1. What does if mean?</a:t>
            </a:r>
          </a:p>
        </p:txBody>
      </p:sp>
      <p:sp>
        <p:nvSpPr>
          <p:cNvPr id="6" name="q1">
            <a:extLst>
              <a:ext uri="{FF2B5EF4-FFF2-40B4-BE49-F238E27FC236}">
                <a16:creationId xmlns:a16="http://schemas.microsoft.com/office/drawing/2014/main" id="{F2E6C719-81C1-48E8-8FF9-FC3D71F40CBC}"/>
              </a:ext>
            </a:extLst>
          </p:cNvPr>
          <p:cNvSpPr>
            <a:spLocks noGrp="1"/>
          </p:cNvSpPr>
          <p:nvPr/>
        </p:nvSpPr>
        <p:spPr>
          <a:xfrm>
            <a:off x="952500" y="2857500"/>
            <a:ext cx="10287000" cy="838200"/>
          </a:xfrm>
          <a:prstGeom prst="roundRect">
            <a:avLst>
              <a:gd name="adj" fmla="val 13636"/>
            </a:avLst>
          </a:prstGeom>
          <a:solidFill>
            <a:srgbClr val="121126"/>
          </a:solidFill>
          <a:ln w="11430">
            <a:solidFill>
              <a:srgbClr val="8B45FF"/>
            </a:solidFill>
            <a:prstDash val="solid"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94A202-5395-4D73-9619-7155CB7195A6}"/>
              </a:ext>
            </a:extLst>
          </p:cNvPr>
          <p:cNvSpPr>
            <a:spLocks noGrp="1"/>
          </p:cNvSpPr>
          <p:nvPr/>
        </p:nvSpPr>
        <p:spPr>
          <a:xfrm>
            <a:off x="1257300" y="3086100"/>
            <a:ext cx="9620250" cy="4000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2. What is a condition?</a:t>
            </a:r>
          </a:p>
        </p:txBody>
      </p:sp>
      <p:sp>
        <p:nvSpPr>
          <p:cNvPr id="8" name="q2">
            <a:extLst>
              <a:ext uri="{FF2B5EF4-FFF2-40B4-BE49-F238E27FC236}">
                <a16:creationId xmlns:a16="http://schemas.microsoft.com/office/drawing/2014/main" id="{F9A2712A-0683-4077-8B51-F428E9C2C4A1}"/>
              </a:ext>
            </a:extLst>
          </p:cNvPr>
          <p:cNvSpPr>
            <a:spLocks noGrp="1"/>
          </p:cNvSpPr>
          <p:nvPr/>
        </p:nvSpPr>
        <p:spPr>
          <a:xfrm>
            <a:off x="952500" y="4000500"/>
            <a:ext cx="10287000" cy="838200"/>
          </a:xfrm>
          <a:prstGeom prst="roundRect">
            <a:avLst>
              <a:gd name="adj" fmla="val 13636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35E0BA6-154D-4F0B-81A0-6DCA98FA3C42}"/>
              </a:ext>
            </a:extLst>
          </p:cNvPr>
          <p:cNvSpPr>
            <a:spLocks noGrp="1"/>
          </p:cNvSpPr>
          <p:nvPr/>
        </p:nvSpPr>
        <p:spPr>
          <a:xfrm>
            <a:off x="1257300" y="4229100"/>
            <a:ext cx="9620250" cy="4000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3. What happens when a condition is false?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09C9A0-1FB4-49A5-B899-3924E448F119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EA4654A-16CA-4C47-81E3-B4C681F624C9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4</a:t>
            </a:r>
          </a:p>
        </p:txBody>
      </p:sp>
      <p:pic>
        <p:nvPicPr>
          <p:cNvPr id="12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462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076AE4AC-488D-4217-B3CB-8E57F7565CE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8F3DB35-9932-4950-B64A-C8C22586DCB2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THEORY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57B38E8-33CB-4930-8EFA-E4B8FEF89C07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Big Idea</a:t>
            </a:r>
          </a:p>
        </p:txBody>
      </p:sp>
      <p:sp>
        <p:nvSpPr>
          <p:cNvPr id="4" name="stage-card">
            <a:extLst>
              <a:ext uri="{FF2B5EF4-FFF2-40B4-BE49-F238E27FC236}">
                <a16:creationId xmlns:a16="http://schemas.microsoft.com/office/drawing/2014/main" id="{178F2EAF-D5EA-41D0-94AC-0F49F2EE53E8}"/>
              </a:ext>
            </a:extLst>
          </p:cNvPr>
          <p:cNvSpPr>
            <a:spLocks noGrp="1"/>
          </p:cNvSpPr>
          <p:nvPr/>
        </p:nvSpPr>
        <p:spPr>
          <a:xfrm>
            <a:off x="1047750" y="1809750"/>
            <a:ext cx="10096500" cy="2714625"/>
          </a:xfrm>
          <a:prstGeom prst="roundRect">
            <a:avLst>
              <a:gd name="adj" fmla="val 5614"/>
            </a:avLst>
          </a:prstGeom>
          <a:solidFill>
            <a:srgbClr val="102833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00922D-7037-4671-9E9A-F82EB526A1CB}"/>
              </a:ext>
            </a:extLst>
          </p:cNvPr>
          <p:cNvSpPr>
            <a:spLocks noGrp="1"/>
          </p:cNvSpPr>
          <p:nvPr/>
        </p:nvSpPr>
        <p:spPr>
          <a:xfrm>
            <a:off x="1428750" y="2333625"/>
            <a:ext cx="9334500" cy="1428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550" b="1">
                <a:solidFill>
                  <a:srgbClr val="F8FBFF"/>
                </a:solidFill>
              </a:defRPr>
            </a:pPr>
            <a:r>
              <a:rPr sz="2550" b="1">
                <a:solidFill>
                  <a:srgbClr val="F8FBFF"/>
                </a:solidFill>
              </a:rPr>
              <a:t>Loops repeat code.</a:t>
            </a:r>
            <a:br/>
            <a:r>
              <a:rPr sz="2550" b="1">
                <a:solidFill>
                  <a:srgbClr val="F8FBFF"/>
                </a:solidFill>
              </a:rPr>
              <a:t>This reduces repetition and helps create patterns, symmetry and generative designs.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E9965F-8C9F-4813-A09B-F455F72757CB}"/>
              </a:ext>
            </a:extLst>
          </p:cNvPr>
          <p:cNvSpPr>
            <a:spLocks noGrp="1"/>
          </p:cNvSpPr>
          <p:nvPr/>
        </p:nvSpPr>
        <p:spPr>
          <a:xfrm>
            <a:off x="1428750" y="4905375"/>
            <a:ext cx="8572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725">
                <a:solidFill>
                  <a:srgbClr val="CDD3E8"/>
                </a:solidFill>
              </a:defRPr>
            </a:pPr>
            <a:r>
              <a:rPr sz="1725">
                <a:solidFill>
                  <a:srgbClr val="CDD3E8"/>
                </a:solidFill>
              </a:rPr>
              <a:t>Teacher prompt: pause, predict, test, then explain.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4BEA440-B5B6-4441-8590-41EEE521B118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C19B30C-DB74-4EED-AC60-F704128CFF2C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5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295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u screenshot border">
            <a:extLst>
              <a:ext uri="{FF2B5EF4-FFF2-40B4-BE49-F238E27FC236}">
                <a16:creationId xmlns:a16="http://schemas.microsoft.com/office/drawing/2014/main" id="{82862AB3-2D3A-D510-9133-4F58EC4E965C}"/>
              </a:ext>
            </a:extLst>
          </p:cNvPr>
          <p:cNvSpPr/>
          <p:nvPr/>
        </p:nvSpPr>
        <p:spPr>
          <a:xfrm>
            <a:off x="2638905" y="1879600"/>
            <a:ext cx="6914190" cy="4775200"/>
          </a:xfrm>
          <a:prstGeom prst="rect">
            <a:avLst/>
          </a:prstGeom>
          <a:solidFill>
            <a:srgbClr val="0C1020">
              <a:alpha val="92000"/>
            </a:srgbClr>
          </a:solidFill>
          <a:ln w="19050" cap="flat" cmpd="sng" algn="ctr">
            <a:solidFill>
              <a:srgbClr val="52D0C8">
                <a:alpha val="7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7B1D5BE-792E-4752-A019-CFE101FAEE9A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I DO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202CEC7-239C-496F-8E5E-C45D317C83AC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CE08200-72D8-4E91-B91A-E8240DE047E5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6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  <p:sp>
        <p:nvSpPr>
          <p:cNvPr id="11" name="Mu Editor instruction">
            <a:extLst>
              <a:ext uri="{FF2B5EF4-FFF2-40B4-BE49-F238E27FC236}">
                <a16:creationId xmlns:a16="http://schemas.microsoft.com/office/drawing/2014/main" id="{856DE95A-4502-78E7-21A8-06EF577C92C4}"/>
              </a:ext>
            </a:extLst>
          </p:cNvPr>
          <p:cNvSpPr txBox="1"/>
          <p:nvPr/>
        </p:nvSpPr>
        <p:spPr>
          <a:xfrm>
            <a:off x="685800" y="1320800"/>
            <a:ext cx="10820400" cy="400110"/>
          </a:xfrm>
          <a:prstGeom prst="rect">
            <a:avLst/>
          </a:prstGeom>
          <a:noFill/>
        </p:spPr>
        <p:txBody>
          <a:bodyPr vert="horz" lIns="0" rIns="0" rtlCol="0">
            <a:spAutoFit/>
          </a:bodyPr>
          <a:lstStyle/>
          <a:p>
            <a:r>
              <a:rPr lang="en-US" sz="2000" b="1">
                <a:solidFill>
                  <a:srgbClr val="EBF5F8"/>
                </a:solidFill>
                <a:latin typeface="Arial" panose="020B0604020202020204" pitchFamily="34" charset="0"/>
              </a:rPr>
              <a:t>Study the Mu Editor example below. Predict what the code will do before running it.</a:t>
            </a:r>
            <a:endParaRPr lang="en-GB" sz="2000" b="1">
              <a:solidFill>
                <a:srgbClr val="EBF5F8"/>
              </a:solidFill>
              <a:latin typeface="Arial" panose="020B0604020202020204" pitchFamily="34" charset="0"/>
            </a:endParaRPr>
          </a:p>
        </p:txBody>
      </p:sp>
      <p:pic>
        <p:nvPicPr>
          <p:cNvPr id="14" name="Mu Editor screenshot - I DO" descr="Mu Editor screenshot showing Lesson I DO loops and kaleidoscope patterns">
            <a:extLst>
              <a:ext uri="{FF2B5EF4-FFF2-40B4-BE49-F238E27FC236}">
                <a16:creationId xmlns:a16="http://schemas.microsoft.com/office/drawing/2014/main" id="{BA41B737-F489-F588-3A07-02B43E4A8E79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505" y="1981200"/>
            <a:ext cx="6710990" cy="4572000"/>
          </a:xfrm>
          <a:prstGeom prst="rect">
            <a:avLst/>
          </a:prstGeom>
        </p:spPr>
      </p:pic>
      <p:sp>
        <p:nvSpPr>
          <p:cNvPr id="15" name="Download I DO .py file">
            <a:hlinkClick r:id="rId5" action="ppaction://hlinkfile"/>
            <a:extLst>
              <a:ext uri="{FF2B5EF4-FFF2-40B4-BE49-F238E27FC236}">
                <a16:creationId xmlns:a16="http://schemas.microsoft.com/office/drawing/2014/main" id="{96F5D341-D3B2-E1BA-1DE7-576E91F419E0}"/>
              </a:ext>
            </a:extLst>
          </p:cNvPr>
          <p:cNvSpPr/>
          <p:nvPr/>
        </p:nvSpPr>
        <p:spPr>
          <a:xfrm>
            <a:off x="4673600" y="5740400"/>
            <a:ext cx="2844800" cy="482600"/>
          </a:xfrm>
          <a:prstGeom prst="roundRect">
            <a:avLst/>
          </a:prstGeom>
          <a:solidFill>
            <a:srgbClr val="00DCC8"/>
          </a:solidFill>
          <a:ln w="19050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pl-PL" sz="1500" b="1">
                <a:solidFill>
                  <a:srgbClr val="0A0F1E"/>
                </a:solidFill>
                <a:latin typeface="Arial" panose="020B0604020202020204" pitchFamily="34" charset="0"/>
              </a:rPr>
              <a:t>Download I Do .py file</a:t>
            </a:r>
            <a:endParaRPr lang="en-GB" sz="1500" b="1">
              <a:solidFill>
                <a:srgbClr val="0A0F1E"/>
              </a:solidFill>
              <a:latin typeface="Arial" panose="020B0604020202020204" pitchFamily="34" charset="0"/>
            </a:endParaRPr>
          </a:p>
        </p:txBody>
      </p:sp>
      <p:sp>
        <p:nvSpPr>
          <p:cNvPr id="16" name="Download file path note">
            <a:extLst>
              <a:ext uri="{FF2B5EF4-FFF2-40B4-BE49-F238E27FC236}">
                <a16:creationId xmlns:a16="http://schemas.microsoft.com/office/drawing/2014/main" id="{8EAB06A5-CE30-6D84-0239-1279A3A544FC}"/>
              </a:ext>
            </a:extLst>
          </p:cNvPr>
          <p:cNvSpPr txBox="1"/>
          <p:nvPr/>
        </p:nvSpPr>
        <p:spPr>
          <a:xfrm>
            <a:off x="685800" y="6324600"/>
            <a:ext cx="10820400" cy="26161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pl-PL" sz="1100">
                <a:solidFill>
                  <a:srgbClr val="B0C4D2"/>
                </a:solidFill>
                <a:latin typeface="Arial" panose="020B0604020202020204" pitchFamily="34" charset="0"/>
              </a:rPr>
              <a:t>I_do_we_do/lesson4_ido.py</a:t>
            </a:r>
            <a:endParaRPr lang="en-GB" sz="1100">
              <a:solidFill>
                <a:srgbClr val="B0C4D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026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u screenshot border">
            <a:extLst>
              <a:ext uri="{FF2B5EF4-FFF2-40B4-BE49-F238E27FC236}">
                <a16:creationId xmlns:a16="http://schemas.microsoft.com/office/drawing/2014/main" id="{419D147D-D5AA-E1EF-3476-4544FA9789B1}"/>
              </a:ext>
            </a:extLst>
          </p:cNvPr>
          <p:cNvSpPr/>
          <p:nvPr/>
        </p:nvSpPr>
        <p:spPr>
          <a:xfrm>
            <a:off x="2905579" y="1879600"/>
            <a:ext cx="6380843" cy="4775200"/>
          </a:xfrm>
          <a:prstGeom prst="rect">
            <a:avLst/>
          </a:prstGeom>
          <a:solidFill>
            <a:srgbClr val="0C1020">
              <a:alpha val="92000"/>
            </a:srgbClr>
          </a:solidFill>
          <a:ln w="19050" cap="flat" cmpd="sng" algn="ctr">
            <a:solidFill>
              <a:srgbClr val="52D0C8">
                <a:alpha val="7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B9C6784-3B49-4F64-8E8F-09F5740896FE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WE DO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A0B143-575E-4B27-B24D-00A7197A7A3F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7E47241-E9E6-4086-BFEE-7D10571D17C4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7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  <p:sp>
        <p:nvSpPr>
          <p:cNvPr id="11" name="Mu Editor instruction">
            <a:extLst>
              <a:ext uri="{FF2B5EF4-FFF2-40B4-BE49-F238E27FC236}">
                <a16:creationId xmlns:a16="http://schemas.microsoft.com/office/drawing/2014/main" id="{71E3697B-D8BD-C57D-34F2-08E3C5237CB6}"/>
              </a:ext>
            </a:extLst>
          </p:cNvPr>
          <p:cNvSpPr txBox="1"/>
          <p:nvPr/>
        </p:nvSpPr>
        <p:spPr>
          <a:xfrm>
            <a:off x="685800" y="1320800"/>
            <a:ext cx="10820400" cy="400110"/>
          </a:xfrm>
          <a:prstGeom prst="rect">
            <a:avLst/>
          </a:prstGeom>
          <a:noFill/>
        </p:spPr>
        <p:txBody>
          <a:bodyPr vert="horz" lIns="0" rIns="0" rtlCol="0">
            <a:spAutoFit/>
          </a:bodyPr>
          <a:lstStyle/>
          <a:p>
            <a:r>
              <a:rPr lang="en-US" sz="2000" b="1">
                <a:solidFill>
                  <a:srgbClr val="EBF5F8"/>
                </a:solidFill>
                <a:latin typeface="Arial" panose="020B0604020202020204" pitchFamily="34" charset="0"/>
              </a:rPr>
              <a:t>Study the Mu Editor example below. Predict what the code will do before running it.</a:t>
            </a:r>
            <a:endParaRPr lang="en-GB" sz="2000" b="1">
              <a:solidFill>
                <a:srgbClr val="EBF5F8"/>
              </a:solidFill>
              <a:latin typeface="Arial" panose="020B0604020202020204" pitchFamily="34" charset="0"/>
            </a:endParaRPr>
          </a:p>
        </p:txBody>
      </p:sp>
      <p:pic>
        <p:nvPicPr>
          <p:cNvPr id="14" name="Mu Editor screenshot - WE DO" descr="Mu Editor screenshot showing Lesson WE DO loops and kaleidoscope patterns">
            <a:extLst>
              <a:ext uri="{FF2B5EF4-FFF2-40B4-BE49-F238E27FC236}">
                <a16:creationId xmlns:a16="http://schemas.microsoft.com/office/drawing/2014/main" id="{82941C06-9E37-2A3D-D0EF-DAB347B651E6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7179" y="1981200"/>
            <a:ext cx="6177643" cy="4572000"/>
          </a:xfrm>
          <a:prstGeom prst="rect">
            <a:avLst/>
          </a:prstGeom>
        </p:spPr>
      </p:pic>
      <p:sp>
        <p:nvSpPr>
          <p:cNvPr id="15" name="Download WE DO .py file">
            <a:hlinkClick r:id="rId5" action="ppaction://hlinkfile"/>
            <a:extLst>
              <a:ext uri="{FF2B5EF4-FFF2-40B4-BE49-F238E27FC236}">
                <a16:creationId xmlns:a16="http://schemas.microsoft.com/office/drawing/2014/main" id="{03EE23FB-CF63-87F7-34AD-6981BE3A2118}"/>
              </a:ext>
            </a:extLst>
          </p:cNvPr>
          <p:cNvSpPr/>
          <p:nvPr/>
        </p:nvSpPr>
        <p:spPr>
          <a:xfrm>
            <a:off x="4673600" y="5740400"/>
            <a:ext cx="2844800" cy="482600"/>
          </a:xfrm>
          <a:prstGeom prst="roundRect">
            <a:avLst/>
          </a:prstGeom>
          <a:solidFill>
            <a:srgbClr val="00DCC8"/>
          </a:solidFill>
          <a:ln w="19050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pl-PL" sz="1500" b="1">
                <a:solidFill>
                  <a:srgbClr val="0A0F1E"/>
                </a:solidFill>
                <a:latin typeface="Arial" panose="020B0604020202020204" pitchFamily="34" charset="0"/>
              </a:rPr>
              <a:t>Download We Do .py file</a:t>
            </a:r>
            <a:endParaRPr lang="en-GB" sz="1500" b="1">
              <a:solidFill>
                <a:srgbClr val="0A0F1E"/>
              </a:solidFill>
              <a:latin typeface="Arial" panose="020B0604020202020204" pitchFamily="34" charset="0"/>
            </a:endParaRPr>
          </a:p>
        </p:txBody>
      </p:sp>
      <p:sp>
        <p:nvSpPr>
          <p:cNvPr id="16" name="Download file path note">
            <a:extLst>
              <a:ext uri="{FF2B5EF4-FFF2-40B4-BE49-F238E27FC236}">
                <a16:creationId xmlns:a16="http://schemas.microsoft.com/office/drawing/2014/main" id="{E8C0F64F-4108-0C17-C002-1DA331574529}"/>
              </a:ext>
            </a:extLst>
          </p:cNvPr>
          <p:cNvSpPr txBox="1"/>
          <p:nvPr/>
        </p:nvSpPr>
        <p:spPr>
          <a:xfrm>
            <a:off x="685800" y="6324600"/>
            <a:ext cx="10820400" cy="26161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pl-PL" sz="1100">
                <a:solidFill>
                  <a:srgbClr val="B0C4D2"/>
                </a:solidFill>
                <a:latin typeface="Arial" panose="020B0604020202020204" pitchFamily="34" charset="0"/>
              </a:rPr>
              <a:t>I_do_we_do/lesson4_wedo.py</a:t>
            </a:r>
            <a:endParaRPr lang="en-GB" sz="1100">
              <a:solidFill>
                <a:srgbClr val="B0C4D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22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56A44760-637C-4CF1-BD37-2977462F4A4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875A9C0-6E52-4B5B-90D2-F3C97B774501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YOU DO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A5FCB39-D90B-4CB0-A7BD-8A24A20775E2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Independent Task</a:t>
            </a:r>
          </a:p>
        </p:txBody>
      </p:sp>
      <p:sp>
        <p:nvSpPr>
          <p:cNvPr id="4" name="stage-card">
            <a:extLst>
              <a:ext uri="{FF2B5EF4-FFF2-40B4-BE49-F238E27FC236}">
                <a16:creationId xmlns:a16="http://schemas.microsoft.com/office/drawing/2014/main" id="{1FA8CAFC-2421-47C5-B030-D892982564A9}"/>
              </a:ext>
            </a:extLst>
          </p:cNvPr>
          <p:cNvSpPr>
            <a:spLocks noGrp="1"/>
          </p:cNvSpPr>
          <p:nvPr/>
        </p:nvSpPr>
        <p:spPr>
          <a:xfrm>
            <a:off x="1047750" y="1809750"/>
            <a:ext cx="10096500" cy="2714625"/>
          </a:xfrm>
          <a:prstGeom prst="roundRect">
            <a:avLst>
              <a:gd name="adj" fmla="val 5614"/>
            </a:avLst>
          </a:prstGeom>
          <a:solidFill>
            <a:srgbClr val="102833"/>
          </a:solidFill>
          <a:ln w="11430">
            <a:solidFill>
              <a:srgbClr val="FF4FA3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EF51D6-0643-417C-949F-6AA52858A2EB}"/>
              </a:ext>
            </a:extLst>
          </p:cNvPr>
          <p:cNvSpPr>
            <a:spLocks noGrp="1"/>
          </p:cNvSpPr>
          <p:nvPr/>
        </p:nvSpPr>
        <p:spPr>
          <a:xfrm>
            <a:off x="1428750" y="2333625"/>
            <a:ext cx="9334500" cy="1428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550" b="1">
                <a:solidFill>
                  <a:srgbClr val="F8FBFF"/>
                </a:solidFill>
              </a:defRPr>
            </a:pPr>
            <a:r>
              <a:rPr sz="2550" b="1">
                <a:solidFill>
                  <a:srgbClr val="F8FBFF"/>
                </a:solidFill>
              </a:rPr>
              <a:t>Create a kaleidoscope pattern using repeated Turtle movement.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47D04C5-CB3F-4ACC-9110-BEBBF4EDB18F}"/>
              </a:ext>
            </a:extLst>
          </p:cNvPr>
          <p:cNvSpPr>
            <a:spLocks noGrp="1"/>
          </p:cNvSpPr>
          <p:nvPr/>
        </p:nvSpPr>
        <p:spPr>
          <a:xfrm>
            <a:off x="1428750" y="4905375"/>
            <a:ext cx="8572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725">
                <a:solidFill>
                  <a:srgbClr val="CDD3E8"/>
                </a:solidFill>
              </a:defRPr>
            </a:pPr>
            <a:r>
              <a:rPr sz="1725">
                <a:solidFill>
                  <a:srgbClr val="CDD3E8"/>
                </a:solidFill>
              </a:rPr>
              <a:t>Teacher prompt: pause, predict, test, then explain.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DEFB93-5B88-4ED2-93B2-E0DEC1CFAE63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FD65E1-E77A-473A-84FD-E1A9FC659B13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8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656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8D47925B-246B-427B-B55C-B73D134E08D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DDA4F1-E460-4397-A813-405156F81FE6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WORKBOOK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A228F8E-65B1-442C-A6FE-8A050FD8D853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Record Your Thinking</a:t>
            </a:r>
          </a:p>
        </p:txBody>
      </p:sp>
      <p:sp>
        <p:nvSpPr>
          <p:cNvPr id="4" name="stage-card">
            <a:extLst>
              <a:ext uri="{FF2B5EF4-FFF2-40B4-BE49-F238E27FC236}">
                <a16:creationId xmlns:a16="http://schemas.microsoft.com/office/drawing/2014/main" id="{D38F9B45-06DA-4011-9F5B-EF55263853D4}"/>
              </a:ext>
            </a:extLst>
          </p:cNvPr>
          <p:cNvSpPr>
            <a:spLocks noGrp="1"/>
          </p:cNvSpPr>
          <p:nvPr/>
        </p:nvSpPr>
        <p:spPr>
          <a:xfrm>
            <a:off x="1047750" y="1809750"/>
            <a:ext cx="10096500" cy="2714625"/>
          </a:xfrm>
          <a:prstGeom prst="roundRect">
            <a:avLst>
              <a:gd name="adj" fmla="val 5614"/>
            </a:avLst>
          </a:prstGeom>
          <a:solidFill>
            <a:srgbClr val="102833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8DF0BC-3EB1-43BF-9834-02E72AAD61FB}"/>
              </a:ext>
            </a:extLst>
          </p:cNvPr>
          <p:cNvSpPr>
            <a:spLocks noGrp="1"/>
          </p:cNvSpPr>
          <p:nvPr/>
        </p:nvSpPr>
        <p:spPr>
          <a:xfrm>
            <a:off x="1428750" y="2333625"/>
            <a:ext cx="9334500" cy="1428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550" b="1">
                <a:solidFill>
                  <a:srgbClr val="F8FBFF"/>
                </a:solidFill>
              </a:defRPr>
            </a:pPr>
            <a:r>
              <a:rPr sz="2550" b="1">
                <a:solidFill>
                  <a:srgbClr val="F8FBFF"/>
                </a:solidFill>
              </a:rPr>
              <a:t>Record how the loop changes the output.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40917D-8653-4F87-B4D7-122301A88072}"/>
              </a:ext>
            </a:extLst>
          </p:cNvPr>
          <p:cNvSpPr>
            <a:spLocks noGrp="1"/>
          </p:cNvSpPr>
          <p:nvPr/>
        </p:nvSpPr>
        <p:spPr>
          <a:xfrm>
            <a:off x="1428750" y="4905375"/>
            <a:ext cx="8572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725">
                <a:solidFill>
                  <a:srgbClr val="CDD3E8"/>
                </a:solidFill>
              </a:defRPr>
            </a:pPr>
            <a:r>
              <a:rPr sz="1725">
                <a:solidFill>
                  <a:srgbClr val="CDD3E8"/>
                </a:solidFill>
              </a:rPr>
              <a:t>Teacher prompt: pause, predict, test, then explain.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47EDA9-3B45-44E7-82AD-4D4C244EFDF7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EFEA3E-8897-4727-9B6A-E138EBE7953C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9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380580"/>
      </p:ext>
    </p:extLst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496</Words>
  <Application>Microsoft Office PowerPoint</Application>
  <DocSecurity>0</DocSecurity>
  <PresentationFormat>Widescreen</PresentationFormat>
  <Paragraphs>89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ChatGPT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creator>Walnut Exporter</dc:creator>
  <cp:lastModifiedBy>[Staff] Angela Owen</cp:lastModifiedBy>
  <cp:revision>2</cp:revision>
  <dcterms:created xsi:type="dcterms:W3CDTF">2026-06-27T05:23:44Z</dcterms:created>
  <dcterms:modified xsi:type="dcterms:W3CDTF">2026-06-28T08:35:24Z</dcterms:modified>
</cp:coreProperties>
</file>