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"/>
          <p:cNvSpPr>
            <a:spLocks noGrp="1"/>
          </p:cNvSpPr>
          <p:nvPr>
            <p:ph type="hdr" sz="quarter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Date Placeholder"/>
          <p:cNvSpPr>
            <a:spLocks noGrp="1"/>
          </p:cNvSpPr>
          <p:nvPr>
            <p:ph type="dt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Image Placeholder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Notes Placeholder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/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3_ido.py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I_do_we_do/lesson3_we.py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ero-bg">
            <a:extLst>
              <a:ext uri="{FF2B5EF4-FFF2-40B4-BE49-F238E27FC236}">
                <a16:creationId xmlns:a16="http://schemas.microsoft.com/office/drawing/2014/main" id="{5BFADFCA-D64B-4049-8D77-6134B2BF37B5}"/>
              </a:ext>
            </a:extLst>
          </p:cNvPr>
          <p:cNvSpPr>
            <a:spLocks noGrp="1"/>
          </p:cNvSpPr>
          <p:nvPr/>
        </p:nvSpPr>
        <p:spPr>
          <a:xfrm>
            <a:off x="457200" y="457200"/>
            <a:ext cx="11277600" cy="5943600"/>
          </a:xfrm>
          <a:prstGeom prst="roundRect">
            <a:avLst>
              <a:gd name="adj" fmla="val 2564"/>
            </a:avLst>
          </a:prstGeom>
          <a:solidFill>
            <a:srgbClr val="11172D"/>
          </a:solidFill>
          <a:ln w="11430">
            <a:solidFill>
              <a:srgbClr val="2C2A4D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EA885E-742F-45E7-B484-52EBCCB5F096}"/>
              </a:ext>
            </a:extLst>
          </p:cNvPr>
          <p:cNvSpPr>
            <a:spLocks noGrp="1"/>
          </p:cNvSpPr>
          <p:nvPr/>
        </p:nvSpPr>
        <p:spPr>
          <a:xfrm>
            <a:off x="857250" y="914400"/>
            <a:ext cx="4381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350" b="1">
                <a:solidFill>
                  <a:srgbClr val="BFF8F2"/>
                </a:solidFill>
              </a:defRPr>
            </a:pPr>
            <a:r>
              <a:rPr sz="1350" b="1">
                <a:solidFill>
                  <a:srgbClr val="BFF8F2"/>
                </a:solidFill>
              </a:rPr>
              <a:t>LESSON 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C526F61-CC77-4A8B-86CD-21EB9B685AEC}"/>
              </a:ext>
            </a:extLst>
          </p:cNvPr>
          <p:cNvSpPr>
            <a:spLocks noGrp="1"/>
          </p:cNvSpPr>
          <p:nvPr/>
        </p:nvSpPr>
        <p:spPr>
          <a:xfrm>
            <a:off x="857250" y="1600200"/>
            <a:ext cx="8191500" cy="1524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4200" b="1">
                <a:solidFill>
                  <a:srgbClr val="F8FBFF"/>
                </a:solidFill>
              </a:defRPr>
            </a:pPr>
            <a:r>
              <a:rPr sz="4200" b="1">
                <a:solidFill>
                  <a:srgbClr val="F8FBFF"/>
                </a:solidFill>
              </a:rPr>
              <a:t>Drawing with Decisions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145BB3-4D38-4431-9C10-E569E6147138}"/>
              </a:ext>
            </a:extLst>
          </p:cNvPr>
          <p:cNvSpPr>
            <a:spLocks noGrp="1"/>
          </p:cNvSpPr>
          <p:nvPr/>
        </p:nvSpPr>
        <p:spPr>
          <a:xfrm>
            <a:off x="876300" y="3314700"/>
            <a:ext cx="7239000" cy="8572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Use selection to make a drawing respond to different choices.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6003E4-F1A3-4522-B84F-3D2C75560C1A}"/>
              </a:ext>
            </a:extLst>
          </p:cNvPr>
          <p:cNvSpPr>
            <a:spLocks noGrp="1"/>
          </p:cNvSpPr>
          <p:nvPr/>
        </p:nvSpPr>
        <p:spPr>
          <a:xfrm>
            <a:off x="876300" y="4876800"/>
            <a:ext cx="4000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Teaching presentation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8FC12F-F215-4233-A4A8-DFBD93A16F07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30ACDC-E64D-45A6-BF67-132016FDECFE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</a:t>
            </a:r>
          </a:p>
        </p:txBody>
      </p:sp>
      <p:pic>
        <p:nvPicPr>
          <p:cNvPr id="8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558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op-accent">
            <a:extLst>
              <a:ext uri="{FF2B5EF4-FFF2-40B4-BE49-F238E27FC236}">
                <a16:creationId xmlns:a16="http://schemas.microsoft.com/office/drawing/2014/main" id="{14B6AC4E-E3DF-475B-B35C-FE320626CAA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C23552F-5CA3-4AEF-BE66-0AE51347EEBF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WAGOLL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26FF4D3-13A9-486A-AB1F-7CB87614999A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What a Good One Looks Like</a:t>
            </a:r>
          </a:p>
        </p:txBody>
      </p:sp>
      <p:sp>
        <p:nvSpPr>
          <p:cNvPr id="4" name="frame-WAGOLL_3.png">
            <a:extLst>
              <a:ext uri="{FF2B5EF4-FFF2-40B4-BE49-F238E27FC236}">
                <a16:creationId xmlns:a16="http://schemas.microsoft.com/office/drawing/2014/main" id="{44FE3412-3A77-40BB-93D7-ECEA6E0E5212}"/>
              </a:ext>
            </a:extLst>
          </p:cNvPr>
          <p:cNvSpPr>
            <a:spLocks noGrp="1"/>
          </p:cNvSpPr>
          <p:nvPr/>
        </p:nvSpPr>
        <p:spPr>
          <a:xfrm>
            <a:off x="1619250" y="1524000"/>
            <a:ext cx="8953500" cy="3714750"/>
          </a:xfrm>
          <a:prstGeom prst="roundRect">
            <a:avLst>
              <a:gd name="adj" fmla="val 3077"/>
            </a:avLst>
          </a:prstGeom>
          <a:solidFill>
            <a:srgbClr val="050610"/>
          </a:solidFill>
          <a:ln w="11430">
            <a:solidFill>
              <a:srgbClr val="10D3C7"/>
            </a:solidFill>
            <a:prstDash val="solid"/>
          </a:ln>
        </p:spPr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3767088" y="1619250"/>
            <a:ext cx="4657823" cy="3524250"/>
          </a:xfrm>
          <a:prstGeom prst="roundRect">
            <a:avLst>
              <a:gd name="adj" fmla="val 2162"/>
            </a:avLst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79B6ECA-FEA8-4BCA-8244-80B20B637477}"/>
              </a:ext>
            </a:extLst>
          </p:cNvPr>
          <p:cNvSpPr>
            <a:spLocks noGrp="1"/>
          </p:cNvSpPr>
          <p:nvPr/>
        </p:nvSpPr>
        <p:spPr>
          <a:xfrm>
            <a:off x="1619250" y="5524500"/>
            <a:ext cx="8953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ctr">
              <a:defRPr sz="1650" b="1">
                <a:solidFill>
                  <a:srgbClr val="10D3C7"/>
                </a:solidFill>
              </a:defRPr>
            </a:pPr>
            <a:r>
              <a:rPr sz="1650" b="1">
                <a:solidFill>
                  <a:srgbClr val="10D3C7"/>
                </a:solidFill>
              </a:rPr>
              <a:t>Use this example to discuss what works well and what could be modified.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6B778E-7F14-4CFE-871C-384EAC79D716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FF0B22-9DB5-4906-B15D-6EA6F33D23B6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10</a:t>
            </a:r>
          </a:p>
        </p:txBody>
      </p:sp>
      <p:pic>
        <p:nvPicPr>
          <p:cNvPr id="14" name="Code Kaleidoscope logo"/>
          <p:cNvPicPr/>
          <p:nvPr/>
        </p:nvPicPr>
        <p:blipFill>
          <a:blip r:embed="rId4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55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E121E9D9-E876-4C5E-BA7E-8CA49FAC9F1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E87BDEC-D239-42A7-86B6-F682CBB11B1B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SUCCESS CRITERIA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23EF6C7-EEAC-4993-AA3E-C647A4674AAF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By the End of the Lesson</a:t>
            </a:r>
          </a:p>
        </p:txBody>
      </p:sp>
      <p:sp>
        <p:nvSpPr>
          <p:cNvPr id="4" name="sc0">
            <a:extLst>
              <a:ext uri="{FF2B5EF4-FFF2-40B4-BE49-F238E27FC236}">
                <a16:creationId xmlns:a16="http://schemas.microsoft.com/office/drawing/2014/main" id="{12A087C5-DB5E-4220-BC93-3F35BBF9F829}"/>
              </a:ext>
            </a:extLst>
          </p:cNvPr>
          <p:cNvSpPr>
            <a:spLocks noGrp="1"/>
          </p:cNvSpPr>
          <p:nvPr/>
        </p:nvSpPr>
        <p:spPr>
          <a:xfrm>
            <a:off x="1143000" y="171450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863BB4-2332-4876-A7D9-27D5442158D5}"/>
              </a:ext>
            </a:extLst>
          </p:cNvPr>
          <p:cNvSpPr>
            <a:spLocks noGrp="1"/>
          </p:cNvSpPr>
          <p:nvPr/>
        </p:nvSpPr>
        <p:spPr>
          <a:xfrm>
            <a:off x="1428750" y="192405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read an if statement.</a:t>
            </a:r>
          </a:p>
        </p:txBody>
      </p:sp>
      <p:sp>
        <p:nvSpPr>
          <p:cNvPr id="6" name="sc1">
            <a:extLst>
              <a:ext uri="{FF2B5EF4-FFF2-40B4-BE49-F238E27FC236}">
                <a16:creationId xmlns:a16="http://schemas.microsoft.com/office/drawing/2014/main" id="{908B87B8-4F5B-46FB-B0C2-114BCA56DA89}"/>
              </a:ext>
            </a:extLst>
          </p:cNvPr>
          <p:cNvSpPr>
            <a:spLocks noGrp="1"/>
          </p:cNvSpPr>
          <p:nvPr/>
        </p:nvSpPr>
        <p:spPr>
          <a:xfrm>
            <a:off x="1143000" y="2809875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2381A2-0C5D-4462-B2BC-C0B711BD4010}"/>
              </a:ext>
            </a:extLst>
          </p:cNvPr>
          <p:cNvSpPr>
            <a:spLocks noGrp="1"/>
          </p:cNvSpPr>
          <p:nvPr/>
        </p:nvSpPr>
        <p:spPr>
          <a:xfrm>
            <a:off x="1428750" y="3019425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test different outcomes.</a:t>
            </a:r>
          </a:p>
        </p:txBody>
      </p:sp>
      <p:sp>
        <p:nvSpPr>
          <p:cNvPr id="8" name="sc2">
            <a:extLst>
              <a:ext uri="{FF2B5EF4-FFF2-40B4-BE49-F238E27FC236}">
                <a16:creationId xmlns:a16="http://schemas.microsoft.com/office/drawing/2014/main" id="{751FC18D-7EF1-4708-A3EA-7005B5080F7F}"/>
              </a:ext>
            </a:extLst>
          </p:cNvPr>
          <p:cNvSpPr>
            <a:spLocks noGrp="1"/>
          </p:cNvSpPr>
          <p:nvPr/>
        </p:nvSpPr>
        <p:spPr>
          <a:xfrm>
            <a:off x="1143000" y="3905250"/>
            <a:ext cx="9906000" cy="781050"/>
          </a:xfrm>
          <a:prstGeom prst="roundRect">
            <a:avLst>
              <a:gd name="adj" fmla="val 14634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39F2CA-E672-4527-B931-37F11EA77BB7}"/>
              </a:ext>
            </a:extLst>
          </p:cNvPr>
          <p:cNvSpPr>
            <a:spLocks noGrp="1"/>
          </p:cNvSpPr>
          <p:nvPr/>
        </p:nvSpPr>
        <p:spPr>
          <a:xfrm>
            <a:off x="1428750" y="4114800"/>
            <a:ext cx="9334500" cy="3810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✓ I can explain selection in a creative program.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5EC512-EB51-49F6-B758-39D078BCFFE4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4396156-7F52-4EEE-AC73-84F4047D70F6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11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019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F80FD932-9793-4525-82AC-5B85D2CB130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2A54F6B-B93A-4C90-B8A1-5362490D38E1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PLENARY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1983824-B75B-496D-B72A-649F440DBBE6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Plenary Question</a:t>
            </a:r>
          </a:p>
        </p:txBody>
      </p:sp>
      <p:sp>
        <p:nvSpPr>
          <p:cNvPr id="4" name="plenary">
            <a:extLst>
              <a:ext uri="{FF2B5EF4-FFF2-40B4-BE49-F238E27FC236}">
                <a16:creationId xmlns:a16="http://schemas.microsoft.com/office/drawing/2014/main" id="{3626D4D4-28CE-4CC6-940B-2F59E8C9F841}"/>
              </a:ext>
            </a:extLst>
          </p:cNvPr>
          <p:cNvSpPr>
            <a:spLocks noGrp="1"/>
          </p:cNvSpPr>
          <p:nvPr/>
        </p:nvSpPr>
        <p:spPr>
          <a:xfrm>
            <a:off x="1143000" y="1905000"/>
            <a:ext cx="9906000" cy="2000250"/>
          </a:xfrm>
          <a:prstGeom prst="roundRect">
            <a:avLst>
              <a:gd name="adj" fmla="val 7619"/>
            </a:avLst>
          </a:prstGeom>
          <a:solidFill>
            <a:srgbClr val="2B1634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8F31D1-2673-4083-BE8A-F6C8B6F60E38}"/>
              </a:ext>
            </a:extLst>
          </p:cNvPr>
          <p:cNvSpPr>
            <a:spLocks noGrp="1"/>
          </p:cNvSpPr>
          <p:nvPr/>
        </p:nvSpPr>
        <p:spPr>
          <a:xfrm>
            <a:off x="1524000" y="2381250"/>
            <a:ext cx="9144000" cy="952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850" b="1">
                <a:solidFill>
                  <a:srgbClr val="F8FBFF"/>
                </a:solidFill>
              </a:defRPr>
            </a:pPr>
            <a:r>
              <a:rPr sz="2850" b="1">
                <a:solidFill>
                  <a:srgbClr val="F8FBFF"/>
                </a:solidFill>
              </a:rPr>
              <a:t>Why is selection useful in interactive artwork?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B4AAE4-1A06-4780-970D-6F812C5744D9}"/>
              </a:ext>
            </a:extLst>
          </p:cNvPr>
          <p:cNvSpPr>
            <a:spLocks noGrp="1"/>
          </p:cNvSpPr>
          <p:nvPr/>
        </p:nvSpPr>
        <p:spPr>
          <a:xfrm>
            <a:off x="1524000" y="4343400"/>
            <a:ext cx="9144000" cy="3619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CDD3E8"/>
                </a:solidFill>
              </a:defRPr>
            </a:pPr>
            <a:r>
              <a:rPr sz="1800">
                <a:solidFill>
                  <a:srgbClr val="CDD3E8"/>
                </a:solidFill>
              </a:rPr>
              <a:t>Answer in your workbook using key vocabulary from today.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727290-9F1F-4391-AE51-B3D0C2096AC0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5935FE-A23B-487A-B694-8E942B750167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12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905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op-accent">
            <a:extLst>
              <a:ext uri="{FF2B5EF4-FFF2-40B4-BE49-F238E27FC236}">
                <a16:creationId xmlns:a16="http://schemas.microsoft.com/office/drawing/2014/main" id="{89F220BC-3BC3-48C8-A5E7-708089191BE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6DC4D2-ACED-493F-8C9B-21714FC2591A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LESSON 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322E125-F42B-41B2-B7B4-352090CB1027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Learning Aim</a:t>
            </a:r>
          </a:p>
        </p:txBody>
      </p:sp>
      <p:sp>
        <p:nvSpPr>
          <p:cNvPr id="4" name="aim">
            <a:extLst>
              <a:ext uri="{FF2B5EF4-FFF2-40B4-BE49-F238E27FC236}">
                <a16:creationId xmlns:a16="http://schemas.microsoft.com/office/drawing/2014/main" id="{78B55FA6-8189-4838-8F0C-4CB6A5FCE735}"/>
              </a:ext>
            </a:extLst>
          </p:cNvPr>
          <p:cNvSpPr>
            <a:spLocks noGrp="1"/>
          </p:cNvSpPr>
          <p:nvPr/>
        </p:nvSpPr>
        <p:spPr>
          <a:xfrm>
            <a:off x="800100" y="1809750"/>
            <a:ext cx="10591800" cy="1619250"/>
          </a:xfrm>
          <a:prstGeom prst="roundRect">
            <a:avLst>
              <a:gd name="adj" fmla="val 9412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02E115-A6FC-46F1-8E77-43799D773B2A}"/>
              </a:ext>
            </a:extLst>
          </p:cNvPr>
          <p:cNvSpPr>
            <a:spLocks noGrp="1"/>
          </p:cNvSpPr>
          <p:nvPr/>
        </p:nvSpPr>
        <p:spPr>
          <a:xfrm>
            <a:off x="1143000" y="2171700"/>
            <a:ext cx="9906000" cy="8763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475" b="1">
                <a:solidFill>
                  <a:srgbClr val="F8FBFF"/>
                </a:solidFill>
              </a:defRPr>
            </a:pPr>
            <a:r>
              <a:rPr sz="2475" b="1">
                <a:solidFill>
                  <a:srgbClr val="F8FBFF"/>
                </a:solidFill>
              </a:rPr>
              <a:t>Use selection to make a drawing respond to different choices.</a:t>
            </a:r>
          </a:p>
        </p:txBody>
      </p:sp>
      <p:sp>
        <p:nvSpPr>
          <p:cNvPr id="6" name="vocab">
            <a:extLst>
              <a:ext uri="{FF2B5EF4-FFF2-40B4-BE49-F238E27FC236}">
                <a16:creationId xmlns:a16="http://schemas.microsoft.com/office/drawing/2014/main" id="{DDB2FF90-9FEB-40C1-A7EC-5E4FD8B23E96}"/>
              </a:ext>
            </a:extLst>
          </p:cNvPr>
          <p:cNvSpPr>
            <a:spLocks noGrp="1"/>
          </p:cNvSpPr>
          <p:nvPr/>
        </p:nvSpPr>
        <p:spPr>
          <a:xfrm>
            <a:off x="800100" y="3848100"/>
            <a:ext cx="10591800" cy="1524000"/>
          </a:xfrm>
          <a:prstGeom prst="roundRect">
            <a:avLst>
              <a:gd name="adj" fmla="val 10000"/>
            </a:avLst>
          </a:prstGeom>
          <a:solidFill>
            <a:srgbClr val="121126"/>
          </a:solidFill>
          <a:ln w="11430">
            <a:solidFill>
              <a:srgbClr val="342B58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9F3C7A-1337-4E04-981D-D00F246B2E2E}"/>
              </a:ext>
            </a:extLst>
          </p:cNvPr>
          <p:cNvSpPr>
            <a:spLocks noGrp="1"/>
          </p:cNvSpPr>
          <p:nvPr/>
        </p:nvSpPr>
        <p:spPr>
          <a:xfrm>
            <a:off x="1143000" y="4133850"/>
            <a:ext cx="323850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 b="1">
                <a:solidFill>
                  <a:srgbClr val="10D3C7"/>
                </a:solidFill>
              </a:defRPr>
            </a:pPr>
            <a:r>
              <a:rPr sz="1800" b="1">
                <a:solidFill>
                  <a:srgbClr val="10D3C7"/>
                </a:solidFill>
              </a:rPr>
              <a:t>Key vocabulary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C7E74C-22D4-4655-90CF-C1AB9BCDD505}"/>
              </a:ext>
            </a:extLst>
          </p:cNvPr>
          <p:cNvSpPr>
            <a:spLocks noGrp="1"/>
          </p:cNvSpPr>
          <p:nvPr/>
        </p:nvSpPr>
        <p:spPr>
          <a:xfrm>
            <a:off x="1143000" y="4686300"/>
            <a:ext cx="9906000" cy="4191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F8FBFF"/>
                </a:solidFill>
              </a:defRPr>
            </a:pPr>
            <a:r>
              <a:rPr sz="1950" b="1">
                <a:solidFill>
                  <a:srgbClr val="F8FBFF"/>
                </a:solidFill>
              </a:rPr>
              <a:t>selection   •   condition   •   if   •   else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5CBCDC-3967-48AA-BB94-101BC6A29D36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C188AA-F07F-42EF-B9AE-A2557F83A5D8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2</a:t>
            </a:r>
          </a:p>
        </p:txBody>
      </p:sp>
      <p:pic>
        <p:nvPicPr>
          <p:cNvPr id="11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073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4EBC5997-8B5C-408F-9863-EF8BB1782F9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F120DDB-B8C0-4D4A-89E8-25C4EA7FFAD2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DO NOW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F7E0E8D-0BF5-46D8-A8A7-11AD559DEFF9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What Happens Next?</a:t>
            </a:r>
          </a:p>
        </p:txBody>
      </p:sp>
      <p:sp>
        <p:nvSpPr>
          <p:cNvPr id="4" name="code-card">
            <a:extLst>
              <a:ext uri="{FF2B5EF4-FFF2-40B4-BE49-F238E27FC236}">
                <a16:creationId xmlns:a16="http://schemas.microsoft.com/office/drawing/2014/main" id="{58E6BAB1-0E56-4058-A074-5A6DC680F2C7}"/>
              </a:ext>
            </a:extLst>
          </p:cNvPr>
          <p:cNvSpPr>
            <a:spLocks noGrp="1"/>
          </p:cNvSpPr>
          <p:nvPr/>
        </p:nvSpPr>
        <p:spPr>
          <a:xfrm>
            <a:off x="857250" y="1504950"/>
            <a:ext cx="4762500" cy="3905250"/>
          </a:xfrm>
          <a:prstGeom prst="roundRect">
            <a:avLst>
              <a:gd name="adj" fmla="val 2927"/>
            </a:avLst>
          </a:prstGeom>
          <a:solidFill>
            <a:srgbClr val="050610"/>
          </a:solidFill>
          <a:ln w="11430">
            <a:solidFill>
              <a:srgbClr val="6F44CE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FD9D32-DFB5-4702-9C4D-17D85B72DCF3}"/>
              </a:ext>
            </a:extLst>
          </p:cNvPr>
          <p:cNvSpPr>
            <a:spLocks noGrp="1"/>
          </p:cNvSpPr>
          <p:nvPr/>
        </p:nvSpPr>
        <p:spPr>
          <a:xfrm>
            <a:off x="1085850" y="1714500"/>
            <a:ext cx="4305300" cy="34861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if colour == "blue":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    circle(50)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else:</a:t>
            </a:r>
          </a:p>
          <a:p>
            <a:pPr>
              <a:defRPr sz="1800">
                <a:solidFill>
                  <a:srgbClr val="F8FBFF"/>
                </a:solidFill>
              </a:defRPr>
            </a:pPr>
            <a:r>
              <a:rPr sz="1800">
                <a:solidFill>
                  <a:srgbClr val="F8FBFF"/>
                </a:solidFill>
              </a:rPr>
              <a:t>    square(50)</a:t>
            </a:r>
          </a:p>
        </p:txBody>
      </p:sp>
      <p:sp>
        <p:nvSpPr>
          <p:cNvPr id="6" name="questions">
            <a:extLst>
              <a:ext uri="{FF2B5EF4-FFF2-40B4-BE49-F238E27FC236}">
                <a16:creationId xmlns:a16="http://schemas.microsoft.com/office/drawing/2014/main" id="{62623E95-C2B2-4ADD-8CF3-537B9A0DF063}"/>
              </a:ext>
            </a:extLst>
          </p:cNvPr>
          <p:cNvSpPr>
            <a:spLocks noGrp="1"/>
          </p:cNvSpPr>
          <p:nvPr/>
        </p:nvSpPr>
        <p:spPr>
          <a:xfrm>
            <a:off x="6000750" y="1504950"/>
            <a:ext cx="5334000" cy="3905250"/>
          </a:xfrm>
          <a:prstGeom prst="roundRect">
            <a:avLst>
              <a:gd name="adj" fmla="val 3902"/>
            </a:avLst>
          </a:prstGeom>
          <a:solidFill>
            <a:srgbClr val="121126"/>
          </a:solidFill>
          <a:ln w="11430">
            <a:solidFill>
              <a:srgbClr val="43336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144528-3FF2-4CF8-8B0C-F7695B1E9818}"/>
              </a:ext>
            </a:extLst>
          </p:cNvPr>
          <p:cNvSpPr>
            <a:spLocks noGrp="1"/>
          </p:cNvSpPr>
          <p:nvPr/>
        </p:nvSpPr>
        <p:spPr>
          <a:xfrm>
            <a:off x="6286500" y="1809750"/>
            <a:ext cx="2381250" cy="323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950" b="1">
                <a:solidFill>
                  <a:srgbClr val="10D3C7"/>
                </a:solidFill>
              </a:defRPr>
            </a:pPr>
            <a:r>
              <a:rPr sz="1950" b="1">
                <a:solidFill>
                  <a:srgbClr val="10D3C7"/>
                </a:solidFill>
              </a:rPr>
              <a:t>Questions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3A9753-4D12-41B9-948B-3751920E5F89}"/>
              </a:ext>
            </a:extLst>
          </p:cNvPr>
          <p:cNvSpPr>
            <a:spLocks noGrp="1"/>
          </p:cNvSpPr>
          <p:nvPr/>
        </p:nvSpPr>
        <p:spPr>
          <a:xfrm>
            <a:off x="6286500" y="2343150"/>
            <a:ext cx="4762500" cy="20955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What shape will be drawn if colour is blue?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What shape will be drawn if colour is red?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What does if mean?</a:t>
            </a:r>
          </a:p>
          <a:p>
            <a:pPr>
              <a:defRPr sz="1725">
                <a:solidFill>
                  <a:srgbClr val="F8FBFF"/>
                </a:solidFill>
              </a:defRPr>
            </a:pPr>
            <a:r>
              <a:rPr sz="1725">
                <a:solidFill>
                  <a:srgbClr val="F8FBFF"/>
                </a:solidFill>
              </a:rPr>
              <a:t>• Why is selection useful?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F9E280E-C391-48E8-B762-1CEAFFB2F33F}"/>
              </a:ext>
            </a:extLst>
          </p:cNvPr>
          <p:cNvSpPr>
            <a:spLocks noGrp="1"/>
          </p:cNvSpPr>
          <p:nvPr/>
        </p:nvSpPr>
        <p:spPr>
          <a:xfrm>
            <a:off x="6286500" y="4781550"/>
            <a:ext cx="476250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575" b="1">
                <a:solidFill>
                  <a:srgbClr val="FFD4E8"/>
                </a:solidFill>
              </a:defRPr>
            </a:pPr>
            <a:r>
              <a:rPr sz="1575" b="1">
                <a:solidFill>
                  <a:srgbClr val="FFD4E8"/>
                </a:solidFill>
              </a:rPr>
              <a:t>Stretch: Think of a real-life example of selection.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3BFD02-ECB1-4929-B845-5104EC960E33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5F370FA-3D0C-425F-8E14-0255086E339A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3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49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op-accent">
            <a:extLst>
              <a:ext uri="{FF2B5EF4-FFF2-40B4-BE49-F238E27FC236}">
                <a16:creationId xmlns:a16="http://schemas.microsoft.com/office/drawing/2014/main" id="{D4DDD9B2-A9FA-44D2-AD38-55F6EF64CE5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4F5C5A1-4F3C-4382-8A68-155CB0F116CB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RETRIEVAL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AF47FBC-DDB6-4B5B-B9AD-55E6D17BBA5C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Quick Check</a:t>
            </a:r>
          </a:p>
        </p:txBody>
      </p:sp>
      <p:sp>
        <p:nvSpPr>
          <p:cNvPr id="4" name="q0">
            <a:extLst>
              <a:ext uri="{FF2B5EF4-FFF2-40B4-BE49-F238E27FC236}">
                <a16:creationId xmlns:a16="http://schemas.microsoft.com/office/drawing/2014/main" id="{F5082C5E-4DBB-4240-B00C-AEF6DB0EC3FD}"/>
              </a:ext>
            </a:extLst>
          </p:cNvPr>
          <p:cNvSpPr>
            <a:spLocks noGrp="1"/>
          </p:cNvSpPr>
          <p:nvPr/>
        </p:nvSpPr>
        <p:spPr>
          <a:xfrm>
            <a:off x="952500" y="1714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508644-2D45-4D1B-8C34-1B9F210BF547}"/>
              </a:ext>
            </a:extLst>
          </p:cNvPr>
          <p:cNvSpPr>
            <a:spLocks noGrp="1"/>
          </p:cNvSpPr>
          <p:nvPr/>
        </p:nvSpPr>
        <p:spPr>
          <a:xfrm>
            <a:off x="1257300" y="1943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1. What is a variable?</a:t>
            </a:r>
          </a:p>
        </p:txBody>
      </p:sp>
      <p:sp>
        <p:nvSpPr>
          <p:cNvPr id="6" name="q1">
            <a:extLst>
              <a:ext uri="{FF2B5EF4-FFF2-40B4-BE49-F238E27FC236}">
                <a16:creationId xmlns:a16="http://schemas.microsoft.com/office/drawing/2014/main" id="{25957AEB-5D08-4CA4-AA01-8E88D0E59B24}"/>
              </a:ext>
            </a:extLst>
          </p:cNvPr>
          <p:cNvSpPr>
            <a:spLocks noGrp="1"/>
          </p:cNvSpPr>
          <p:nvPr/>
        </p:nvSpPr>
        <p:spPr>
          <a:xfrm>
            <a:off x="952500" y="2857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8B45FF"/>
            </a:solidFill>
            <a:prstDash val="solid"/>
          </a:ln>
        </p:spPr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6D07E6-416F-468C-8449-5D2CD66DE58B}"/>
              </a:ext>
            </a:extLst>
          </p:cNvPr>
          <p:cNvSpPr>
            <a:spLocks noGrp="1"/>
          </p:cNvSpPr>
          <p:nvPr/>
        </p:nvSpPr>
        <p:spPr>
          <a:xfrm>
            <a:off x="1257300" y="3086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2. Which data type stores text?</a:t>
            </a:r>
          </a:p>
        </p:txBody>
      </p:sp>
      <p:sp>
        <p:nvSpPr>
          <p:cNvPr id="8" name="q2">
            <a:extLst>
              <a:ext uri="{FF2B5EF4-FFF2-40B4-BE49-F238E27FC236}">
                <a16:creationId xmlns:a16="http://schemas.microsoft.com/office/drawing/2014/main" id="{8D1AE4AE-7F2A-4F9B-9F8F-5A154DA62535}"/>
              </a:ext>
            </a:extLst>
          </p:cNvPr>
          <p:cNvSpPr>
            <a:spLocks noGrp="1"/>
          </p:cNvSpPr>
          <p:nvPr/>
        </p:nvSpPr>
        <p:spPr>
          <a:xfrm>
            <a:off x="952500" y="4000500"/>
            <a:ext cx="10287000" cy="838200"/>
          </a:xfrm>
          <a:prstGeom prst="roundRect">
            <a:avLst>
              <a:gd name="adj" fmla="val 13636"/>
            </a:avLst>
          </a:prstGeom>
          <a:solidFill>
            <a:srgbClr val="121126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308038E-8C22-46F7-998A-A48C930F9C4A}"/>
              </a:ext>
            </a:extLst>
          </p:cNvPr>
          <p:cNvSpPr>
            <a:spLocks noGrp="1"/>
          </p:cNvSpPr>
          <p:nvPr/>
        </p:nvSpPr>
        <p:spPr>
          <a:xfrm>
            <a:off x="1257300" y="4229100"/>
            <a:ext cx="9620250" cy="4000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175" b="1">
                <a:solidFill>
                  <a:srgbClr val="F8FBFF"/>
                </a:solidFill>
              </a:defRPr>
            </a:pPr>
            <a:r>
              <a:rPr sz="2175" b="1">
                <a:solidFill>
                  <a:srgbClr val="F8FBFF"/>
                </a:solidFill>
              </a:rPr>
              <a:t>3. How can input change output?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8BBFE6-5B8C-47F8-AA74-E0AD9A95EBC3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9BC9B0-5992-45B1-ADBC-A746258FEA3F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4</a:t>
            </a:r>
          </a:p>
        </p:txBody>
      </p:sp>
      <p:pic>
        <p:nvPicPr>
          <p:cNvPr id="12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93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23AD415C-20F0-4936-AADA-5A2614E64BA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0477E20-879E-4DE5-86D3-6EC734212DA3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THEORY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87E74C6-A113-451C-95D5-1B5A0282728F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Big Idea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A00984C2-D679-4744-8964-CA222211BDC7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E24EE9-3A83-40D0-8A89-7EEADC7DB195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Selection lets a program choose between different actions using if, elif and else.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4BC7AF-5509-48BF-9FB1-FC8207FD6E56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F93A87-9E46-44CB-BEF9-69C5AEE3CEE0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6440B3-E7B3-47FC-800A-C9A6D6739D83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5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542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743CCCFB-13D5-660B-E173-59B6F00392B1}"/>
              </a:ext>
            </a:extLst>
          </p:cNvPr>
          <p:cNvSpPr/>
          <p:nvPr/>
        </p:nvSpPr>
        <p:spPr>
          <a:xfrm>
            <a:off x="3558323" y="1879600"/>
            <a:ext cx="5075355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0ECD03-BB74-4604-9FD0-37596D7EFE5D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I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1DFD2B-B81C-4EF0-B168-884E415BC240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4ABDDF-9CDE-4973-B45A-B11F787F9FAA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6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2F93AABE-28AF-659F-8A20-07A78484A85D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I DO" descr="Mu Editor screenshot showing Lesson I DO selection and interactive drawing">
            <a:extLst>
              <a:ext uri="{FF2B5EF4-FFF2-40B4-BE49-F238E27FC236}">
                <a16:creationId xmlns:a16="http://schemas.microsoft.com/office/drawing/2014/main" id="{55CE3590-4CF5-DBA2-6F7C-322BC3AFDFBA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923" y="1981200"/>
            <a:ext cx="4872155" cy="4572000"/>
          </a:xfrm>
          <a:prstGeom prst="rect">
            <a:avLst/>
          </a:prstGeom>
        </p:spPr>
      </p:pic>
      <p:sp>
        <p:nvSpPr>
          <p:cNvPr id="15" name="Download I DO .py file">
            <a:hlinkClick r:id="rId5" action="ppaction://hlinkfile"/>
            <a:extLst>
              <a:ext uri="{FF2B5EF4-FFF2-40B4-BE49-F238E27FC236}">
                <a16:creationId xmlns:a16="http://schemas.microsoft.com/office/drawing/2014/main" id="{2F20BBF4-9C5D-E34F-4A18-EE443298689C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I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724894C9-40D0-ED34-EA5C-F018821280C9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I_do_we_do/lesson3_ido.py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448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u screenshot border">
            <a:extLst>
              <a:ext uri="{FF2B5EF4-FFF2-40B4-BE49-F238E27FC236}">
                <a16:creationId xmlns:a16="http://schemas.microsoft.com/office/drawing/2014/main" id="{EF0632B0-0262-38F4-1881-65A9FE939782}"/>
              </a:ext>
            </a:extLst>
          </p:cNvPr>
          <p:cNvSpPr/>
          <p:nvPr/>
        </p:nvSpPr>
        <p:spPr>
          <a:xfrm>
            <a:off x="3817499" y="1879600"/>
            <a:ext cx="4557002" cy="4775200"/>
          </a:xfrm>
          <a:prstGeom prst="rect">
            <a:avLst/>
          </a:prstGeom>
          <a:solidFill>
            <a:srgbClr val="0C1020">
              <a:alpha val="92000"/>
            </a:srgbClr>
          </a:solidFill>
          <a:ln w="19050" cap="flat" cmpd="sng" algn="ctr">
            <a:solidFill>
              <a:srgbClr val="52D0C8">
                <a:alpha val="7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ED29345-C422-4E03-A65A-8708944000B8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WE 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28AD38-F4E1-49A1-B8F7-17BFFB6AAA56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3DFCDF0-4308-404B-9563-CCBB046E1ECE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7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  <p:sp>
        <p:nvSpPr>
          <p:cNvPr id="11" name="Mu Editor instruction">
            <a:extLst>
              <a:ext uri="{FF2B5EF4-FFF2-40B4-BE49-F238E27FC236}">
                <a16:creationId xmlns:a16="http://schemas.microsoft.com/office/drawing/2014/main" id="{41F6007D-8C4E-C4BC-6D41-E365401247F0}"/>
              </a:ext>
            </a:extLst>
          </p:cNvPr>
          <p:cNvSpPr txBox="1"/>
          <p:nvPr/>
        </p:nvSpPr>
        <p:spPr>
          <a:xfrm>
            <a:off x="685800" y="1320800"/>
            <a:ext cx="10820400" cy="400110"/>
          </a:xfrm>
          <a:prstGeom prst="rect">
            <a:avLst/>
          </a:prstGeom>
          <a:noFill/>
        </p:spPr>
        <p:txBody>
          <a:bodyPr vert="horz" lIns="0" rIns="0" rtlCol="0">
            <a:spAutoFit/>
          </a:bodyPr>
          <a:lstStyle/>
          <a:p>
            <a:r>
              <a:rPr lang="en-US" sz="2000" b="1">
                <a:solidFill>
                  <a:srgbClr val="EBF5F8"/>
                </a:solidFill>
                <a:latin typeface="Arial" panose="020B0604020202020204" pitchFamily="34" charset="0"/>
              </a:rPr>
              <a:t>Study the Mu Editor example below. Predict what the code will do before running it.</a:t>
            </a:r>
            <a:endParaRPr lang="en-GB" sz="2000" b="1">
              <a:solidFill>
                <a:srgbClr val="EBF5F8"/>
              </a:solidFill>
              <a:latin typeface="Arial" panose="020B0604020202020204" pitchFamily="34" charset="0"/>
            </a:endParaRPr>
          </a:p>
        </p:txBody>
      </p:sp>
      <p:pic>
        <p:nvPicPr>
          <p:cNvPr id="14" name="Mu Editor screenshot - WE DO" descr="Mu Editor screenshot showing Lesson WE DO selection and interactive drawing">
            <a:extLst>
              <a:ext uri="{FF2B5EF4-FFF2-40B4-BE49-F238E27FC236}">
                <a16:creationId xmlns:a16="http://schemas.microsoft.com/office/drawing/2014/main" id="{298426A7-FB54-4782-14A2-AF91E74669EB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9099" y="1981200"/>
            <a:ext cx="4353802" cy="4572000"/>
          </a:xfrm>
          <a:prstGeom prst="rect">
            <a:avLst/>
          </a:prstGeom>
        </p:spPr>
      </p:pic>
      <p:sp>
        <p:nvSpPr>
          <p:cNvPr id="15" name="Download WE DO .py file">
            <a:hlinkClick r:id="rId5" action="ppaction://hlinkfile"/>
            <a:extLst>
              <a:ext uri="{FF2B5EF4-FFF2-40B4-BE49-F238E27FC236}">
                <a16:creationId xmlns:a16="http://schemas.microsoft.com/office/drawing/2014/main" id="{AD3389AF-BA1B-1AC0-A82D-25D2C34026A8}"/>
              </a:ext>
            </a:extLst>
          </p:cNvPr>
          <p:cNvSpPr/>
          <p:nvPr/>
        </p:nvSpPr>
        <p:spPr>
          <a:xfrm>
            <a:off x="4673600" y="5740400"/>
            <a:ext cx="2844800" cy="482600"/>
          </a:xfrm>
          <a:prstGeom prst="roundRect">
            <a:avLst/>
          </a:prstGeom>
          <a:solidFill>
            <a:srgbClr val="00DCC8"/>
          </a:solidFill>
          <a:ln w="19050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r>
              <a:rPr lang="pl-PL" sz="1500" b="1">
                <a:solidFill>
                  <a:srgbClr val="0A0F1E"/>
                </a:solidFill>
                <a:latin typeface="Arial" panose="020B0604020202020204" pitchFamily="34" charset="0"/>
              </a:rPr>
              <a:t>Download We Do .py file</a:t>
            </a:r>
            <a:endParaRPr lang="en-GB" sz="1500" b="1">
              <a:solidFill>
                <a:srgbClr val="0A0F1E"/>
              </a:solidFill>
              <a:latin typeface="Arial" panose="020B0604020202020204" pitchFamily="34" charset="0"/>
            </a:endParaRPr>
          </a:p>
        </p:txBody>
      </p:sp>
      <p:sp>
        <p:nvSpPr>
          <p:cNvPr id="16" name="Download file path note">
            <a:extLst>
              <a:ext uri="{FF2B5EF4-FFF2-40B4-BE49-F238E27FC236}">
                <a16:creationId xmlns:a16="http://schemas.microsoft.com/office/drawing/2014/main" id="{78982E19-C60B-E23D-948E-F6B3D35DF896}"/>
              </a:ext>
            </a:extLst>
          </p:cNvPr>
          <p:cNvSpPr txBox="1"/>
          <p:nvPr/>
        </p:nvSpPr>
        <p:spPr>
          <a:xfrm>
            <a:off x="685800" y="6324600"/>
            <a:ext cx="10820400" cy="2616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pl-PL" sz="1100">
                <a:solidFill>
                  <a:srgbClr val="B0C4D2"/>
                </a:solidFill>
                <a:latin typeface="Arial" panose="020B0604020202020204" pitchFamily="34" charset="0"/>
              </a:rPr>
              <a:t>I_do_we_do/lesson3_we.py</a:t>
            </a:r>
            <a:endParaRPr lang="en-GB" sz="1100">
              <a:solidFill>
                <a:srgbClr val="B0C4D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423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07957477-B743-4E93-B471-9ABDE73F36A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C202B72-F250-4B42-A918-7D98DB93F32D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YOU DO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4C7391-191F-4410-91DB-2085F1B1D4AA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Independent Task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63948643-19F9-4BCB-9807-67B13F0AE5AF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FF4FA3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EFDDAB-68D0-4774-A7D6-13FBB5F62B2A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Create a drawing that changes based on a choice.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06C316-52EE-46CB-8538-136D68A5F961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360DCF-69CF-44F0-A239-7BA5AA937C82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2F9CEC-A0B9-47BD-844F-56160B33B721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8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550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B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op-accent">
            <a:extLst>
              <a:ext uri="{FF2B5EF4-FFF2-40B4-BE49-F238E27FC236}">
                <a16:creationId xmlns:a16="http://schemas.microsoft.com/office/drawing/2014/main" id="{A90CEB6D-EAFE-45C3-A79B-353764CA7C9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14300"/>
          </a:xfrm>
          <a:prstGeom prst="roundRect">
            <a:avLst>
              <a:gd name="adj" fmla="val 0"/>
            </a:avLst>
          </a:prstGeom>
          <a:solidFill>
            <a:srgbClr val="10D3C7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2074320-90A3-4405-B2B7-7C788024EA58}"/>
              </a:ext>
            </a:extLst>
          </p:cNvPr>
          <p:cNvSpPr>
            <a:spLocks noGrp="1"/>
          </p:cNvSpPr>
          <p:nvPr/>
        </p:nvSpPr>
        <p:spPr>
          <a:xfrm>
            <a:off x="666750" y="419100"/>
            <a:ext cx="4095750" cy="285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200" b="1">
                <a:solidFill>
                  <a:srgbClr val="BFF8F2"/>
                </a:solidFill>
              </a:defRPr>
            </a:pPr>
            <a:r>
              <a:rPr sz="1200" b="1">
                <a:solidFill>
                  <a:srgbClr val="BFF8F2"/>
                </a:solidFill>
              </a:rPr>
              <a:t>WORKBOOK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EAE713-733D-4641-8B11-539D9D0D4259}"/>
              </a:ext>
            </a:extLst>
          </p:cNvPr>
          <p:cNvSpPr>
            <a:spLocks noGrp="1"/>
          </p:cNvSpPr>
          <p:nvPr/>
        </p:nvSpPr>
        <p:spPr>
          <a:xfrm>
            <a:off x="666750" y="742950"/>
            <a:ext cx="10668000" cy="7048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3150" b="1">
                <a:solidFill>
                  <a:srgbClr val="F8FBFF"/>
                </a:solidFill>
              </a:defRPr>
            </a:pPr>
            <a:r>
              <a:rPr sz="3150" b="1">
                <a:solidFill>
                  <a:srgbClr val="F8FBFF"/>
                </a:solidFill>
              </a:rPr>
              <a:t>Record Your Thinking</a:t>
            </a:r>
          </a:p>
        </p:txBody>
      </p:sp>
      <p:sp>
        <p:nvSpPr>
          <p:cNvPr id="4" name="stage-card">
            <a:extLst>
              <a:ext uri="{FF2B5EF4-FFF2-40B4-BE49-F238E27FC236}">
                <a16:creationId xmlns:a16="http://schemas.microsoft.com/office/drawing/2014/main" id="{F58086FE-5A43-422F-80D6-87F292BA22C9}"/>
              </a:ext>
            </a:extLst>
          </p:cNvPr>
          <p:cNvSpPr>
            <a:spLocks noGrp="1"/>
          </p:cNvSpPr>
          <p:nvPr/>
        </p:nvSpPr>
        <p:spPr>
          <a:xfrm>
            <a:off x="1047750" y="1809750"/>
            <a:ext cx="10096500" cy="2714625"/>
          </a:xfrm>
          <a:prstGeom prst="roundRect">
            <a:avLst>
              <a:gd name="adj" fmla="val 5614"/>
            </a:avLst>
          </a:prstGeom>
          <a:solidFill>
            <a:srgbClr val="102833"/>
          </a:solidFill>
          <a:ln w="11430">
            <a:solidFill>
              <a:srgbClr val="10D3C7"/>
            </a:solidFill>
            <a:prstDash val="solid"/>
          </a:ln>
        </p:spPr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477286-2997-481B-9EA8-E52950712862}"/>
              </a:ext>
            </a:extLst>
          </p:cNvPr>
          <p:cNvSpPr>
            <a:spLocks noGrp="1"/>
          </p:cNvSpPr>
          <p:nvPr/>
        </p:nvSpPr>
        <p:spPr>
          <a:xfrm>
            <a:off x="1428750" y="2333625"/>
            <a:ext cx="9334500" cy="142875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2550" b="1">
                <a:solidFill>
                  <a:srgbClr val="F8FBFF"/>
                </a:solidFill>
              </a:defRPr>
            </a:pPr>
            <a:r>
              <a:rPr sz="2550" b="1">
                <a:solidFill>
                  <a:srgbClr val="F8FBFF"/>
                </a:solidFill>
              </a:rPr>
              <a:t>Investigate the condition and explain the output.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E1BC23-7F3F-434C-8085-25C32BEB9841}"/>
              </a:ext>
            </a:extLst>
          </p:cNvPr>
          <p:cNvSpPr>
            <a:spLocks noGrp="1"/>
          </p:cNvSpPr>
          <p:nvPr/>
        </p:nvSpPr>
        <p:spPr>
          <a:xfrm>
            <a:off x="1428750" y="4905375"/>
            <a:ext cx="8572500" cy="3429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1725">
                <a:solidFill>
                  <a:srgbClr val="CDD3E8"/>
                </a:solidFill>
              </a:defRPr>
            </a:pPr>
            <a:r>
              <a:rPr sz="1725">
                <a:solidFill>
                  <a:srgbClr val="CDD3E8"/>
                </a:solidFill>
              </a:rPr>
              <a:t>Teacher prompt: pause, predict, test, then explain.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50003C-82FD-4B5B-B5BB-546F05786C8E}"/>
              </a:ext>
            </a:extLst>
          </p:cNvPr>
          <p:cNvSpPr>
            <a:spLocks noGrp="1"/>
          </p:cNvSpPr>
          <p:nvPr/>
        </p:nvSpPr>
        <p:spPr>
          <a:xfrm>
            <a:off x="666750" y="6496050"/>
            <a:ext cx="647700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Code Kaleidoscope • Creative Code. Colourful Thinking.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8DE411-4C62-47B9-8665-D8AE809F0EB3}"/>
              </a:ext>
            </a:extLst>
          </p:cNvPr>
          <p:cNvSpPr>
            <a:spLocks noGrp="1"/>
          </p:cNvSpPr>
          <p:nvPr/>
        </p:nvSpPr>
        <p:spPr>
          <a:xfrm>
            <a:off x="11049000" y="6496050"/>
            <a:ext cx="476250" cy="228600"/>
          </a:xfrm>
          <a:prstGeom prst="rect">
            <a:avLst/>
          </a:prstGeom>
          <a:noFill/>
          <a:ln w="0">
            <a:noFill/>
            <a:prstDash val="solid"/>
          </a:ln>
        </p:spPr>
        <p:txBody>
          <a:bodyPr/>
          <a:lstStyle/>
          <a:p>
            <a:pPr algn="r">
              <a:defRPr sz="975">
                <a:solidFill>
                  <a:srgbClr val="8D94AD"/>
                </a:solidFill>
              </a:defRPr>
            </a:pPr>
            <a:r>
              <a:rPr sz="975">
                <a:solidFill>
                  <a:srgbClr val="8D94AD"/>
                </a:solidFill>
              </a:rPr>
              <a:t>9</a:t>
            </a:r>
          </a:p>
        </p:txBody>
      </p:sp>
      <p:pic>
        <p:nvPicPr>
          <p:cNvPr id="9" name="Code Kaleidoscope logo"/>
          <p:cNvPicPr/>
          <p:nvPr/>
        </p:nvPicPr>
        <p:blipFill>
          <a:blip r:embed="rId3"/>
          <a:stretch>
            <a:fillRect/>
          </a:stretch>
        </p:blipFill>
        <p:spPr>
          <a:xfrm>
            <a:off x="10252545" y="6145557"/>
            <a:ext cx="1720000" cy="54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08996"/>
      </p:ext>
    </p:extLst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Microsoft Office PowerPoint</Application>
  <DocSecurity>0</DocSecurity>
  <PresentationFormat>Widescreen</PresentationFormat>
  <Paragraphs>82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ChatGPT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Walnut Exporter</dc:creator>
  <cp:lastModifiedBy>[Staff] Angela Owen</cp:lastModifiedBy>
  <cp:revision>2</cp:revision>
  <dcterms:created xsi:type="dcterms:W3CDTF">2026-06-27T05:23:44Z</dcterms:created>
  <dcterms:modified xsi:type="dcterms:W3CDTF">2026-06-28T08:35:23Z</dcterms:modified>
</cp:coreProperties>
</file>