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"/>
          <p:cNvSpPr>
            <a:spLocks noGrp="1"/>
          </p:cNvSpPr>
          <p:nvPr>
            <p:ph type="hdr" sz="quarter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Date Placeholder"/>
          <p:cNvSpPr>
            <a:spLocks noGrp="1"/>
          </p:cNvSpPr>
          <p:nvPr>
            <p:ph type="dt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" name="Slide Image Placeholder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" name="Notes Placeholder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4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" name="Slide Number Placeholder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/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hyperlink" Target="I_do_we_do/lesson2_ido.py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hyperlink" Target="I_do_we_do/lesson2_wedo.py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ero-bg">
            <a:extLst>
              <a:ext uri="{FF2B5EF4-FFF2-40B4-BE49-F238E27FC236}">
                <a16:creationId xmlns:a16="http://schemas.microsoft.com/office/drawing/2014/main" id="{487858FE-0CF6-433E-B0B2-5B1BD566A4A9}"/>
              </a:ext>
            </a:extLst>
          </p:cNvPr>
          <p:cNvSpPr>
            <a:spLocks noGrp="1"/>
          </p:cNvSpPr>
          <p:nvPr/>
        </p:nvSpPr>
        <p:spPr>
          <a:xfrm>
            <a:off x="457200" y="457200"/>
            <a:ext cx="11277600" cy="5943600"/>
          </a:xfrm>
          <a:prstGeom prst="roundRect">
            <a:avLst>
              <a:gd name="adj" fmla="val 2564"/>
            </a:avLst>
          </a:prstGeom>
          <a:solidFill>
            <a:srgbClr val="11172D"/>
          </a:solidFill>
          <a:ln w="11430">
            <a:solidFill>
              <a:srgbClr val="2C2A4D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6732CD1-17DE-4B63-8733-B9EE51A435A1}"/>
              </a:ext>
            </a:extLst>
          </p:cNvPr>
          <p:cNvSpPr>
            <a:spLocks noGrp="1"/>
          </p:cNvSpPr>
          <p:nvPr/>
        </p:nvSpPr>
        <p:spPr>
          <a:xfrm>
            <a:off x="857250" y="914400"/>
            <a:ext cx="438150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350" b="1">
                <a:solidFill>
                  <a:srgbClr val="BFF8F2"/>
                </a:solidFill>
              </a:defRPr>
            </a:pPr>
            <a:r>
              <a:rPr sz="1350" b="1">
                <a:solidFill>
                  <a:srgbClr val="BFF8F2"/>
                </a:solidFill>
              </a:rPr>
              <a:t>LESSON 2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00DA9C-A3FC-43F1-856F-8F459160D951}"/>
              </a:ext>
            </a:extLst>
          </p:cNvPr>
          <p:cNvSpPr>
            <a:spLocks noGrp="1"/>
          </p:cNvSpPr>
          <p:nvPr/>
        </p:nvSpPr>
        <p:spPr>
          <a:xfrm>
            <a:off x="857250" y="1600200"/>
            <a:ext cx="8191500" cy="1524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4200" b="1">
                <a:solidFill>
                  <a:srgbClr val="F8FBFF"/>
                </a:solidFill>
              </a:defRPr>
            </a:pPr>
            <a:r>
              <a:rPr sz="4200" b="1">
                <a:solidFill>
                  <a:srgbClr val="F8FBFF"/>
                </a:solidFill>
              </a:rPr>
              <a:t>Variables and Interactive Art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ECC21D-FEB6-4B7B-9072-BDF6B826DFD7}"/>
              </a:ext>
            </a:extLst>
          </p:cNvPr>
          <p:cNvSpPr>
            <a:spLocks noGrp="1"/>
          </p:cNvSpPr>
          <p:nvPr/>
        </p:nvSpPr>
        <p:spPr>
          <a:xfrm>
            <a:off x="876300" y="3314700"/>
            <a:ext cx="7239000" cy="8572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>
                <a:solidFill>
                  <a:srgbClr val="CDD3E8"/>
                </a:solidFill>
              </a:defRPr>
            </a:pPr>
            <a:r>
              <a:rPr sz="1800">
                <a:solidFill>
                  <a:srgbClr val="CDD3E8"/>
                </a:solidFill>
              </a:rPr>
              <a:t>Use variables to control size, colour and repeated values in a creative drawing.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729A1E-BA55-486D-9222-90FCE60F01E6}"/>
              </a:ext>
            </a:extLst>
          </p:cNvPr>
          <p:cNvSpPr>
            <a:spLocks noGrp="1"/>
          </p:cNvSpPr>
          <p:nvPr/>
        </p:nvSpPr>
        <p:spPr>
          <a:xfrm>
            <a:off x="876300" y="4876800"/>
            <a:ext cx="4000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 b="1">
                <a:solidFill>
                  <a:srgbClr val="10D3C7"/>
                </a:solidFill>
              </a:defRPr>
            </a:pPr>
            <a:r>
              <a:rPr sz="1800" b="1">
                <a:solidFill>
                  <a:srgbClr val="10D3C7"/>
                </a:solidFill>
              </a:rPr>
              <a:t>Teaching presentation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A0739D-EAE5-4205-8BDD-0598E2D9F6D6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A79301-9A0C-4315-92BF-3D0FB42CC037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</a:t>
            </a:r>
          </a:p>
        </p:txBody>
      </p:sp>
      <p:pic>
        <p:nvPicPr>
          <p:cNvPr id="8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943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op-accent">
            <a:extLst>
              <a:ext uri="{FF2B5EF4-FFF2-40B4-BE49-F238E27FC236}">
                <a16:creationId xmlns:a16="http://schemas.microsoft.com/office/drawing/2014/main" id="{B26FF22D-F7F2-4122-9DB0-2581103E818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3116AD-F754-4A8A-9D96-E8081251330A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WAGOLL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4AA8F87-F378-428C-A512-C936F39631DF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What a Good One Looks Like</a:t>
            </a:r>
          </a:p>
        </p:txBody>
      </p:sp>
      <p:sp>
        <p:nvSpPr>
          <p:cNvPr id="4" name="frame-WAGOLL_2.png">
            <a:extLst>
              <a:ext uri="{FF2B5EF4-FFF2-40B4-BE49-F238E27FC236}">
                <a16:creationId xmlns:a16="http://schemas.microsoft.com/office/drawing/2014/main" id="{DEEC1844-404C-433C-88E5-BEC8D07D9416}"/>
              </a:ext>
            </a:extLst>
          </p:cNvPr>
          <p:cNvSpPr>
            <a:spLocks noGrp="1"/>
          </p:cNvSpPr>
          <p:nvPr/>
        </p:nvSpPr>
        <p:spPr>
          <a:xfrm>
            <a:off x="1619250" y="1524000"/>
            <a:ext cx="8953500" cy="3714750"/>
          </a:xfrm>
          <a:prstGeom prst="roundRect">
            <a:avLst>
              <a:gd name="adj" fmla="val 3077"/>
            </a:avLst>
          </a:prstGeom>
          <a:solidFill>
            <a:srgbClr val="050610"/>
          </a:solidFill>
          <a:ln w="11430">
            <a:solidFill>
              <a:srgbClr val="10D3C7"/>
            </a:solidFill>
            <a:prstDash val="solid"/>
          </a:ln>
        </p:spPr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3545769" y="1619250"/>
            <a:ext cx="5100463" cy="3524250"/>
          </a:xfrm>
          <a:prstGeom prst="roundRect">
            <a:avLst>
              <a:gd name="adj" fmla="val 2162"/>
            </a:avLst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C9A0F23-9A53-463C-82DB-E1461D265554}"/>
              </a:ext>
            </a:extLst>
          </p:cNvPr>
          <p:cNvSpPr>
            <a:spLocks noGrp="1"/>
          </p:cNvSpPr>
          <p:nvPr/>
        </p:nvSpPr>
        <p:spPr>
          <a:xfrm>
            <a:off x="1619250" y="5524500"/>
            <a:ext cx="895350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ctr">
              <a:defRPr sz="1650" b="1">
                <a:solidFill>
                  <a:srgbClr val="10D3C7"/>
                </a:solidFill>
              </a:defRPr>
            </a:pPr>
            <a:r>
              <a:rPr sz="1650" b="1">
                <a:solidFill>
                  <a:srgbClr val="10D3C7"/>
                </a:solidFill>
              </a:rPr>
              <a:t>Use this example to discuss what works well and what could be modified.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CFDA27-0896-489B-80F6-EF102E9A1F22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0BA5489-3565-40E6-938B-AD1CBE1D8A35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10</a:t>
            </a:r>
          </a:p>
        </p:txBody>
      </p:sp>
      <p:pic>
        <p:nvPicPr>
          <p:cNvPr id="14" name="Code Kaleidoscope logo"/>
          <p:cNvPicPr/>
          <p:nvPr/>
        </p:nvPicPr>
        <p:blipFill>
          <a:blip r:embed="rId4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08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op-accent">
            <a:extLst>
              <a:ext uri="{FF2B5EF4-FFF2-40B4-BE49-F238E27FC236}">
                <a16:creationId xmlns:a16="http://schemas.microsoft.com/office/drawing/2014/main" id="{E924BA1C-78D9-4957-AC58-3441AA7FAE7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753029-DB05-416A-90A0-F8499D24502E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SUCCESS CRITERIA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90B66D5-73FF-476B-90A8-0AFC96E06057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By the End of the Lesson</a:t>
            </a:r>
          </a:p>
        </p:txBody>
      </p:sp>
      <p:sp>
        <p:nvSpPr>
          <p:cNvPr id="4" name="sc0">
            <a:extLst>
              <a:ext uri="{FF2B5EF4-FFF2-40B4-BE49-F238E27FC236}">
                <a16:creationId xmlns:a16="http://schemas.microsoft.com/office/drawing/2014/main" id="{71A9CA8C-C038-45D2-99B5-6B371C6421B1}"/>
              </a:ext>
            </a:extLst>
          </p:cNvPr>
          <p:cNvSpPr>
            <a:spLocks noGrp="1"/>
          </p:cNvSpPr>
          <p:nvPr/>
        </p:nvSpPr>
        <p:spPr>
          <a:xfrm>
            <a:off x="1143000" y="1714500"/>
            <a:ext cx="9906000" cy="781050"/>
          </a:xfrm>
          <a:prstGeom prst="roundRect">
            <a:avLst>
              <a:gd name="adj" fmla="val 14634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0CBD2C-0255-4E67-825B-8E4D266CA82B}"/>
              </a:ext>
            </a:extLst>
          </p:cNvPr>
          <p:cNvSpPr>
            <a:spLocks noGrp="1"/>
          </p:cNvSpPr>
          <p:nvPr/>
        </p:nvSpPr>
        <p:spPr>
          <a:xfrm>
            <a:off x="1428750" y="1924050"/>
            <a:ext cx="933450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✓ I can identify a variable.</a:t>
            </a:r>
          </a:p>
        </p:txBody>
      </p:sp>
      <p:sp>
        <p:nvSpPr>
          <p:cNvPr id="6" name="sc1">
            <a:extLst>
              <a:ext uri="{FF2B5EF4-FFF2-40B4-BE49-F238E27FC236}">
                <a16:creationId xmlns:a16="http://schemas.microsoft.com/office/drawing/2014/main" id="{6A3DAA32-F665-46AB-A1A7-D2CF3B62843D}"/>
              </a:ext>
            </a:extLst>
          </p:cNvPr>
          <p:cNvSpPr>
            <a:spLocks noGrp="1"/>
          </p:cNvSpPr>
          <p:nvPr/>
        </p:nvSpPr>
        <p:spPr>
          <a:xfrm>
            <a:off x="1143000" y="2809875"/>
            <a:ext cx="9906000" cy="781050"/>
          </a:xfrm>
          <a:prstGeom prst="roundRect">
            <a:avLst>
              <a:gd name="adj" fmla="val 14634"/>
            </a:avLst>
          </a:prstGeom>
          <a:solidFill>
            <a:srgbClr val="121126"/>
          </a:solidFill>
          <a:ln w="11430">
            <a:solidFill>
              <a:srgbClr val="8B45FF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8E6416-41D4-4AF8-9C5E-DE62C077E129}"/>
              </a:ext>
            </a:extLst>
          </p:cNvPr>
          <p:cNvSpPr>
            <a:spLocks noGrp="1"/>
          </p:cNvSpPr>
          <p:nvPr/>
        </p:nvSpPr>
        <p:spPr>
          <a:xfrm>
            <a:off x="1428750" y="3019425"/>
            <a:ext cx="933450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✓ I can change a value.</a:t>
            </a:r>
          </a:p>
        </p:txBody>
      </p:sp>
      <p:sp>
        <p:nvSpPr>
          <p:cNvPr id="8" name="sc2">
            <a:extLst>
              <a:ext uri="{FF2B5EF4-FFF2-40B4-BE49-F238E27FC236}">
                <a16:creationId xmlns:a16="http://schemas.microsoft.com/office/drawing/2014/main" id="{ACB5797A-B614-4055-9A89-A9AA0BABB404}"/>
              </a:ext>
            </a:extLst>
          </p:cNvPr>
          <p:cNvSpPr>
            <a:spLocks noGrp="1"/>
          </p:cNvSpPr>
          <p:nvPr/>
        </p:nvSpPr>
        <p:spPr>
          <a:xfrm>
            <a:off x="1143000" y="3905250"/>
            <a:ext cx="9906000" cy="781050"/>
          </a:xfrm>
          <a:prstGeom prst="roundRect">
            <a:avLst>
              <a:gd name="adj" fmla="val 14634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4C6F92-3FD7-4D50-9D96-CB1895E014F1}"/>
              </a:ext>
            </a:extLst>
          </p:cNvPr>
          <p:cNvSpPr>
            <a:spLocks noGrp="1"/>
          </p:cNvSpPr>
          <p:nvPr/>
        </p:nvSpPr>
        <p:spPr>
          <a:xfrm>
            <a:off x="1428750" y="4114800"/>
            <a:ext cx="933450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✓ I can explain how a variable affects output.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9F08A0B-1DA3-47D1-A16A-941E580D11DA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F864FEE-D265-4511-A26D-36E7EF7A1996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11</a:t>
            </a:r>
          </a:p>
        </p:txBody>
      </p:sp>
      <p:pic>
        <p:nvPicPr>
          <p:cNvPr id="12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169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76FA5C41-6696-4ADC-85FB-109FAF6C9CB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81E885F-ED33-42BD-9751-04287AA76CBA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PLENARY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482EE43-E6AD-42D5-B684-870BD5E44D5F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Plenary Question</a:t>
            </a:r>
          </a:p>
        </p:txBody>
      </p:sp>
      <p:sp>
        <p:nvSpPr>
          <p:cNvPr id="4" name="plenary">
            <a:extLst>
              <a:ext uri="{FF2B5EF4-FFF2-40B4-BE49-F238E27FC236}">
                <a16:creationId xmlns:a16="http://schemas.microsoft.com/office/drawing/2014/main" id="{5612BEA2-7CDC-48FD-BDBC-98137378F967}"/>
              </a:ext>
            </a:extLst>
          </p:cNvPr>
          <p:cNvSpPr>
            <a:spLocks noGrp="1"/>
          </p:cNvSpPr>
          <p:nvPr/>
        </p:nvSpPr>
        <p:spPr>
          <a:xfrm>
            <a:off x="1143000" y="1905000"/>
            <a:ext cx="9906000" cy="2000250"/>
          </a:xfrm>
          <a:prstGeom prst="roundRect">
            <a:avLst>
              <a:gd name="adj" fmla="val 7619"/>
            </a:avLst>
          </a:prstGeom>
          <a:solidFill>
            <a:srgbClr val="2B1634"/>
          </a:solidFill>
          <a:ln w="11430">
            <a:solidFill>
              <a:srgbClr val="FF4FA3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486199-8312-4AC4-953B-A91E5DDC1B52}"/>
              </a:ext>
            </a:extLst>
          </p:cNvPr>
          <p:cNvSpPr>
            <a:spLocks noGrp="1"/>
          </p:cNvSpPr>
          <p:nvPr/>
        </p:nvSpPr>
        <p:spPr>
          <a:xfrm>
            <a:off x="1524000" y="2381250"/>
            <a:ext cx="9144000" cy="9525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850" b="1">
                <a:solidFill>
                  <a:srgbClr val="F8FBFF"/>
                </a:solidFill>
              </a:defRPr>
            </a:pPr>
            <a:r>
              <a:rPr sz="2850" b="1">
                <a:solidFill>
                  <a:srgbClr val="F8FBFF"/>
                </a:solidFill>
              </a:rPr>
              <a:t>Which variable had the biggest effect on your design?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911BAB-003E-4DC5-8120-00CC30231B59}"/>
              </a:ext>
            </a:extLst>
          </p:cNvPr>
          <p:cNvSpPr>
            <a:spLocks noGrp="1"/>
          </p:cNvSpPr>
          <p:nvPr/>
        </p:nvSpPr>
        <p:spPr>
          <a:xfrm>
            <a:off x="1524000" y="4343400"/>
            <a:ext cx="9144000" cy="3619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>
                <a:solidFill>
                  <a:srgbClr val="CDD3E8"/>
                </a:solidFill>
              </a:defRPr>
            </a:pPr>
            <a:r>
              <a:rPr sz="1800">
                <a:solidFill>
                  <a:srgbClr val="CDD3E8"/>
                </a:solidFill>
              </a:rPr>
              <a:t>Answer in your workbook using key vocabulary from today.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51BA4B-B7FA-41C3-ACCD-2AA14B8D0FB8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8B79616-D96B-4765-9149-FEE72BA8B18C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12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688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op-accent">
            <a:extLst>
              <a:ext uri="{FF2B5EF4-FFF2-40B4-BE49-F238E27FC236}">
                <a16:creationId xmlns:a16="http://schemas.microsoft.com/office/drawing/2014/main" id="{79A80605-7585-478B-B869-533D1DB289A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BFE6BCE-7B9F-4707-9AF9-9B99B1DB4AB5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LESSON 2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3B8C444-A478-4EB5-AFC1-FF717C68FBE3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Learning Aim</a:t>
            </a:r>
          </a:p>
        </p:txBody>
      </p:sp>
      <p:sp>
        <p:nvSpPr>
          <p:cNvPr id="4" name="aim">
            <a:extLst>
              <a:ext uri="{FF2B5EF4-FFF2-40B4-BE49-F238E27FC236}">
                <a16:creationId xmlns:a16="http://schemas.microsoft.com/office/drawing/2014/main" id="{C3C6EE54-BF47-4F73-8687-A2BA168A46CE}"/>
              </a:ext>
            </a:extLst>
          </p:cNvPr>
          <p:cNvSpPr>
            <a:spLocks noGrp="1"/>
          </p:cNvSpPr>
          <p:nvPr/>
        </p:nvSpPr>
        <p:spPr>
          <a:xfrm>
            <a:off x="800100" y="1809750"/>
            <a:ext cx="10591800" cy="1619250"/>
          </a:xfrm>
          <a:prstGeom prst="roundRect">
            <a:avLst>
              <a:gd name="adj" fmla="val 9412"/>
            </a:avLst>
          </a:prstGeom>
          <a:solidFill>
            <a:srgbClr val="102833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B51ECC-9E24-48C4-B092-C8E544AAF0AF}"/>
              </a:ext>
            </a:extLst>
          </p:cNvPr>
          <p:cNvSpPr>
            <a:spLocks noGrp="1"/>
          </p:cNvSpPr>
          <p:nvPr/>
        </p:nvSpPr>
        <p:spPr>
          <a:xfrm>
            <a:off x="1143000" y="2171700"/>
            <a:ext cx="9906000" cy="8763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475" b="1">
                <a:solidFill>
                  <a:srgbClr val="F8FBFF"/>
                </a:solidFill>
              </a:defRPr>
            </a:pPr>
            <a:r>
              <a:rPr sz="2475" b="1">
                <a:solidFill>
                  <a:srgbClr val="F8FBFF"/>
                </a:solidFill>
              </a:rPr>
              <a:t>Use variables to control size, colour and repeated values in a creative drawing.</a:t>
            </a:r>
          </a:p>
        </p:txBody>
      </p:sp>
      <p:sp>
        <p:nvSpPr>
          <p:cNvPr id="6" name="vocab">
            <a:extLst>
              <a:ext uri="{FF2B5EF4-FFF2-40B4-BE49-F238E27FC236}">
                <a16:creationId xmlns:a16="http://schemas.microsoft.com/office/drawing/2014/main" id="{B6126BDD-A6C1-4E11-8754-0D3D4B9461BA}"/>
              </a:ext>
            </a:extLst>
          </p:cNvPr>
          <p:cNvSpPr>
            <a:spLocks noGrp="1"/>
          </p:cNvSpPr>
          <p:nvPr/>
        </p:nvSpPr>
        <p:spPr>
          <a:xfrm>
            <a:off x="800100" y="3848100"/>
            <a:ext cx="10591800" cy="1524000"/>
          </a:xfrm>
          <a:prstGeom prst="roundRect">
            <a:avLst>
              <a:gd name="adj" fmla="val 10000"/>
            </a:avLst>
          </a:prstGeom>
          <a:solidFill>
            <a:srgbClr val="121126"/>
          </a:solidFill>
          <a:ln w="11430">
            <a:solidFill>
              <a:srgbClr val="342B58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6314B5-8026-4930-B585-00A0E7CEDEF8}"/>
              </a:ext>
            </a:extLst>
          </p:cNvPr>
          <p:cNvSpPr>
            <a:spLocks noGrp="1"/>
          </p:cNvSpPr>
          <p:nvPr/>
        </p:nvSpPr>
        <p:spPr>
          <a:xfrm>
            <a:off x="1143000" y="4133850"/>
            <a:ext cx="323850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 b="1">
                <a:solidFill>
                  <a:srgbClr val="10D3C7"/>
                </a:solidFill>
              </a:defRPr>
            </a:pPr>
            <a:r>
              <a:rPr sz="1800" b="1">
                <a:solidFill>
                  <a:srgbClr val="10D3C7"/>
                </a:solidFill>
              </a:rPr>
              <a:t>Key vocabulary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A4B499-0E09-4FF2-8081-9AD03CD739DC}"/>
              </a:ext>
            </a:extLst>
          </p:cNvPr>
          <p:cNvSpPr>
            <a:spLocks noGrp="1"/>
          </p:cNvSpPr>
          <p:nvPr/>
        </p:nvSpPr>
        <p:spPr>
          <a:xfrm>
            <a:off x="1143000" y="4686300"/>
            <a:ext cx="9906000" cy="4191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950" b="1">
                <a:solidFill>
                  <a:srgbClr val="F8FBFF"/>
                </a:solidFill>
              </a:defRPr>
            </a:pPr>
            <a:r>
              <a:rPr sz="1950" b="1">
                <a:solidFill>
                  <a:srgbClr val="F8FBFF"/>
                </a:solidFill>
              </a:rPr>
              <a:t>variable   •   value   •   input   •   output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76CF51E-2158-4EAD-A6CE-8E14F37E3301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986AE1-1C6F-47D7-B46E-A2E11940F8FB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2</a:t>
            </a:r>
          </a:p>
        </p:txBody>
      </p:sp>
      <p:pic>
        <p:nvPicPr>
          <p:cNvPr id="11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692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op-accent">
            <a:extLst>
              <a:ext uri="{FF2B5EF4-FFF2-40B4-BE49-F238E27FC236}">
                <a16:creationId xmlns:a16="http://schemas.microsoft.com/office/drawing/2014/main" id="{E6545FE0-DE5A-4445-A810-D61D3E3FF74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5E4DE15-7D76-405D-8EEF-A7E59F8BEF7D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DO NOW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E0C66AE-B6EC-4D07-B5D2-497D8A6A3FA3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Guess the Variable</a:t>
            </a:r>
          </a:p>
        </p:txBody>
      </p:sp>
      <p:sp>
        <p:nvSpPr>
          <p:cNvPr id="4" name="code-card">
            <a:extLst>
              <a:ext uri="{FF2B5EF4-FFF2-40B4-BE49-F238E27FC236}">
                <a16:creationId xmlns:a16="http://schemas.microsoft.com/office/drawing/2014/main" id="{1D408B59-F6CE-4BD9-B751-685DE16FD205}"/>
              </a:ext>
            </a:extLst>
          </p:cNvPr>
          <p:cNvSpPr>
            <a:spLocks noGrp="1"/>
          </p:cNvSpPr>
          <p:nvPr/>
        </p:nvSpPr>
        <p:spPr>
          <a:xfrm>
            <a:off x="857250" y="1504950"/>
            <a:ext cx="4762500" cy="3905250"/>
          </a:xfrm>
          <a:prstGeom prst="roundRect">
            <a:avLst>
              <a:gd name="adj" fmla="val 2927"/>
            </a:avLst>
          </a:prstGeom>
          <a:solidFill>
            <a:srgbClr val="050610"/>
          </a:solidFill>
          <a:ln w="11430">
            <a:solidFill>
              <a:srgbClr val="6F44CE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EA4BCD-E877-47A2-81A4-6C6415385D39}"/>
              </a:ext>
            </a:extLst>
          </p:cNvPr>
          <p:cNvSpPr>
            <a:spLocks noGrp="1"/>
          </p:cNvSpPr>
          <p:nvPr/>
        </p:nvSpPr>
        <p:spPr>
          <a:xfrm>
            <a:off x="1085850" y="1714500"/>
            <a:ext cx="4305300" cy="34861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>
                <a:solidFill>
                  <a:srgbClr val="F8FBFF"/>
                </a:solidFill>
              </a:defRPr>
            </a:pPr>
            <a:r>
              <a:rPr sz="1800">
                <a:solidFill>
                  <a:srgbClr val="F8FBFF"/>
                </a:solidFill>
              </a:rPr>
              <a:t>size = 50</a:t>
            </a:r>
          </a:p>
          <a:p>
            <a:pPr>
              <a:defRPr sz="1800">
                <a:solidFill>
                  <a:srgbClr val="F8FBFF"/>
                </a:solidFill>
              </a:defRPr>
            </a:pPr>
            <a:r>
              <a:rPr sz="1800">
                <a:solidFill>
                  <a:srgbClr val="F8FBFF"/>
                </a:solidFill>
              </a:rPr>
              <a:t>colour = "blue"</a:t>
            </a:r>
          </a:p>
          <a:p>
            <a:pPr>
              <a:defRPr sz="1800">
                <a:solidFill>
                  <a:srgbClr val="F8FBFF"/>
                </a:solidFill>
              </a:defRPr>
            </a:pPr>
            <a:r>
              <a:rPr sz="1800">
                <a:solidFill>
                  <a:srgbClr val="F8FBFF"/>
                </a:solidFill>
              </a:rPr>
              <a:t>repeats = 12</a:t>
            </a:r>
          </a:p>
        </p:txBody>
      </p:sp>
      <p:sp>
        <p:nvSpPr>
          <p:cNvPr id="6" name="questions">
            <a:extLst>
              <a:ext uri="{FF2B5EF4-FFF2-40B4-BE49-F238E27FC236}">
                <a16:creationId xmlns:a16="http://schemas.microsoft.com/office/drawing/2014/main" id="{24416688-BF6B-487D-A462-2C7AA6835C75}"/>
              </a:ext>
            </a:extLst>
          </p:cNvPr>
          <p:cNvSpPr>
            <a:spLocks noGrp="1"/>
          </p:cNvSpPr>
          <p:nvPr/>
        </p:nvSpPr>
        <p:spPr>
          <a:xfrm>
            <a:off x="6000750" y="1504950"/>
            <a:ext cx="5334000" cy="3905250"/>
          </a:xfrm>
          <a:prstGeom prst="roundRect">
            <a:avLst>
              <a:gd name="adj" fmla="val 3902"/>
            </a:avLst>
          </a:prstGeom>
          <a:solidFill>
            <a:srgbClr val="121126"/>
          </a:solidFill>
          <a:ln w="11430">
            <a:solidFill>
              <a:srgbClr val="43336F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A15497-0719-4C9B-9D07-884A40AFEC70}"/>
              </a:ext>
            </a:extLst>
          </p:cNvPr>
          <p:cNvSpPr>
            <a:spLocks noGrp="1"/>
          </p:cNvSpPr>
          <p:nvPr/>
        </p:nvSpPr>
        <p:spPr>
          <a:xfrm>
            <a:off x="6286500" y="1809750"/>
            <a:ext cx="238125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950" b="1">
                <a:solidFill>
                  <a:srgbClr val="10D3C7"/>
                </a:solidFill>
              </a:defRPr>
            </a:pPr>
            <a:r>
              <a:rPr sz="1950" b="1">
                <a:solidFill>
                  <a:srgbClr val="10D3C7"/>
                </a:solidFill>
              </a:rPr>
              <a:t>Questions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068A12C-D0C3-4E9C-8403-BD6E8D455622}"/>
              </a:ext>
            </a:extLst>
          </p:cNvPr>
          <p:cNvSpPr>
            <a:spLocks noGrp="1"/>
          </p:cNvSpPr>
          <p:nvPr/>
        </p:nvSpPr>
        <p:spPr>
          <a:xfrm>
            <a:off x="6286500" y="2343150"/>
            <a:ext cx="4762500" cy="20955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F8FBFF"/>
                </a:solidFill>
              </a:defRPr>
            </a:pPr>
            <a:r>
              <a:rPr sz="1725">
                <a:solidFill>
                  <a:srgbClr val="F8FBFF"/>
                </a:solidFill>
              </a:rPr>
              <a:t>• Which variable controls the size?</a:t>
            </a:r>
          </a:p>
          <a:p>
            <a:pPr>
              <a:defRPr sz="1725">
                <a:solidFill>
                  <a:srgbClr val="F8FBFF"/>
                </a:solidFill>
              </a:defRPr>
            </a:pPr>
            <a:r>
              <a:rPr sz="1725">
                <a:solidFill>
                  <a:srgbClr val="F8FBFF"/>
                </a:solidFill>
              </a:rPr>
              <a:t>• Which variable stores text?</a:t>
            </a:r>
          </a:p>
          <a:p>
            <a:pPr>
              <a:defRPr sz="1725">
                <a:solidFill>
                  <a:srgbClr val="F8FBFF"/>
                </a:solidFill>
              </a:defRPr>
            </a:pPr>
            <a:r>
              <a:rPr sz="1725">
                <a:solidFill>
                  <a:srgbClr val="F8FBFF"/>
                </a:solidFill>
              </a:rPr>
              <a:t>• Which variable might control symmetry?</a:t>
            </a:r>
          </a:p>
          <a:p>
            <a:pPr>
              <a:defRPr sz="1725">
                <a:solidFill>
                  <a:srgbClr val="F8FBFF"/>
                </a:solidFill>
              </a:defRPr>
            </a:pPr>
            <a:r>
              <a:rPr sz="1725">
                <a:solidFill>
                  <a:srgbClr val="F8FBFF"/>
                </a:solidFill>
              </a:rPr>
              <a:t>• What might happen if repeats becomes 24?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055305F-2C01-4AE4-9D41-E3782C0FE557}"/>
              </a:ext>
            </a:extLst>
          </p:cNvPr>
          <p:cNvSpPr>
            <a:spLocks noGrp="1"/>
          </p:cNvSpPr>
          <p:nvPr/>
        </p:nvSpPr>
        <p:spPr>
          <a:xfrm>
            <a:off x="6286500" y="4781550"/>
            <a:ext cx="476250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575" b="1">
                <a:solidFill>
                  <a:srgbClr val="FFD4E8"/>
                </a:solidFill>
              </a:defRPr>
            </a:pPr>
            <a:r>
              <a:rPr sz="1575" b="1">
                <a:solidFill>
                  <a:srgbClr val="FFD4E8"/>
                </a:solidFill>
              </a:rPr>
              <a:t>Stretch: Write your own variable.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AF3207-5F4A-41FC-B16E-471BCB748970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D451184-680F-4907-A5FD-169BCFA1847C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3</a:t>
            </a:r>
          </a:p>
        </p:txBody>
      </p:sp>
      <p:pic>
        <p:nvPicPr>
          <p:cNvPr id="12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878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op-accent">
            <a:extLst>
              <a:ext uri="{FF2B5EF4-FFF2-40B4-BE49-F238E27FC236}">
                <a16:creationId xmlns:a16="http://schemas.microsoft.com/office/drawing/2014/main" id="{1BE13953-DBF7-4BB1-8D69-6B8A98439445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18A310-4A75-4374-BD25-2FCF9E8FD48B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RETRIEVAL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D90A11-A8C4-46CF-A643-2AAE10EF2915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Quick Check</a:t>
            </a:r>
          </a:p>
        </p:txBody>
      </p:sp>
      <p:sp>
        <p:nvSpPr>
          <p:cNvPr id="4" name="q0">
            <a:extLst>
              <a:ext uri="{FF2B5EF4-FFF2-40B4-BE49-F238E27FC236}">
                <a16:creationId xmlns:a16="http://schemas.microsoft.com/office/drawing/2014/main" id="{797D5CC3-72B5-419F-B7A6-FD5B7E405E5C}"/>
              </a:ext>
            </a:extLst>
          </p:cNvPr>
          <p:cNvSpPr>
            <a:spLocks noGrp="1"/>
          </p:cNvSpPr>
          <p:nvPr/>
        </p:nvSpPr>
        <p:spPr>
          <a:xfrm>
            <a:off x="952500" y="1714500"/>
            <a:ext cx="10287000" cy="838200"/>
          </a:xfrm>
          <a:prstGeom prst="roundRect">
            <a:avLst>
              <a:gd name="adj" fmla="val 13636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66E0F1-5B33-4543-A9F8-391160897504}"/>
              </a:ext>
            </a:extLst>
          </p:cNvPr>
          <p:cNvSpPr>
            <a:spLocks noGrp="1"/>
          </p:cNvSpPr>
          <p:nvPr/>
        </p:nvSpPr>
        <p:spPr>
          <a:xfrm>
            <a:off x="1257300" y="1943100"/>
            <a:ext cx="962025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1. What is sequence?</a:t>
            </a:r>
          </a:p>
        </p:txBody>
      </p:sp>
      <p:sp>
        <p:nvSpPr>
          <p:cNvPr id="6" name="q1">
            <a:extLst>
              <a:ext uri="{FF2B5EF4-FFF2-40B4-BE49-F238E27FC236}">
                <a16:creationId xmlns:a16="http://schemas.microsoft.com/office/drawing/2014/main" id="{BA320486-DD3C-4518-9BE5-D2CF7C0F0514}"/>
              </a:ext>
            </a:extLst>
          </p:cNvPr>
          <p:cNvSpPr>
            <a:spLocks noGrp="1"/>
          </p:cNvSpPr>
          <p:nvPr/>
        </p:nvSpPr>
        <p:spPr>
          <a:xfrm>
            <a:off x="952500" y="2857500"/>
            <a:ext cx="10287000" cy="838200"/>
          </a:xfrm>
          <a:prstGeom prst="roundRect">
            <a:avLst>
              <a:gd name="adj" fmla="val 13636"/>
            </a:avLst>
          </a:prstGeom>
          <a:solidFill>
            <a:srgbClr val="121126"/>
          </a:solidFill>
          <a:ln w="11430">
            <a:solidFill>
              <a:srgbClr val="8B45FF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597B9F-14E6-4CA0-8565-06C1BE8766EF}"/>
              </a:ext>
            </a:extLst>
          </p:cNvPr>
          <p:cNvSpPr>
            <a:spLocks noGrp="1"/>
          </p:cNvSpPr>
          <p:nvPr/>
        </p:nvSpPr>
        <p:spPr>
          <a:xfrm>
            <a:off x="1257300" y="3086100"/>
            <a:ext cx="962025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2. What is syntax?</a:t>
            </a:r>
          </a:p>
        </p:txBody>
      </p:sp>
      <p:sp>
        <p:nvSpPr>
          <p:cNvPr id="8" name="q2">
            <a:extLst>
              <a:ext uri="{FF2B5EF4-FFF2-40B4-BE49-F238E27FC236}">
                <a16:creationId xmlns:a16="http://schemas.microsoft.com/office/drawing/2014/main" id="{7051D84E-A53E-4474-BC93-B6E66B0C73BC}"/>
              </a:ext>
            </a:extLst>
          </p:cNvPr>
          <p:cNvSpPr>
            <a:spLocks noGrp="1"/>
          </p:cNvSpPr>
          <p:nvPr/>
        </p:nvSpPr>
        <p:spPr>
          <a:xfrm>
            <a:off x="952500" y="4000500"/>
            <a:ext cx="10287000" cy="838200"/>
          </a:xfrm>
          <a:prstGeom prst="roundRect">
            <a:avLst>
              <a:gd name="adj" fmla="val 13636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B60AF78-0C1A-428D-A0AB-8ECD2BA3E4A2}"/>
              </a:ext>
            </a:extLst>
          </p:cNvPr>
          <p:cNvSpPr>
            <a:spLocks noGrp="1"/>
          </p:cNvSpPr>
          <p:nvPr/>
        </p:nvSpPr>
        <p:spPr>
          <a:xfrm>
            <a:off x="1257300" y="4229100"/>
            <a:ext cx="962025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3. What does Turtle do when commands are in the wrong order?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F8AC38B-32EB-4156-9571-5C46FE72C50A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B47852F-C074-4142-A406-03CDE748A61F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4</a:t>
            </a:r>
          </a:p>
        </p:txBody>
      </p:sp>
      <p:pic>
        <p:nvPicPr>
          <p:cNvPr id="12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948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EE833B3C-BCA2-4938-983F-361A0BF90FF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C46B5C8-CC12-45C3-84A0-C758FF82F724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THEORY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3654659-85D9-46DA-B839-46434853D7DE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Big Idea</a:t>
            </a:r>
          </a:p>
        </p:txBody>
      </p:sp>
      <p:sp>
        <p:nvSpPr>
          <p:cNvPr id="4" name="stage-card">
            <a:extLst>
              <a:ext uri="{FF2B5EF4-FFF2-40B4-BE49-F238E27FC236}">
                <a16:creationId xmlns:a16="http://schemas.microsoft.com/office/drawing/2014/main" id="{18D9194D-140A-4993-9A4D-7619858862B4}"/>
              </a:ext>
            </a:extLst>
          </p:cNvPr>
          <p:cNvSpPr>
            <a:spLocks noGrp="1"/>
          </p:cNvSpPr>
          <p:nvPr/>
        </p:nvSpPr>
        <p:spPr>
          <a:xfrm>
            <a:off x="1047750" y="1809750"/>
            <a:ext cx="10096500" cy="2714625"/>
          </a:xfrm>
          <a:prstGeom prst="roundRect">
            <a:avLst>
              <a:gd name="adj" fmla="val 5614"/>
            </a:avLst>
          </a:prstGeom>
          <a:solidFill>
            <a:srgbClr val="102833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FE8B6F-FA27-4A6D-8AA4-BD7700348B57}"/>
              </a:ext>
            </a:extLst>
          </p:cNvPr>
          <p:cNvSpPr>
            <a:spLocks noGrp="1"/>
          </p:cNvSpPr>
          <p:nvPr/>
        </p:nvSpPr>
        <p:spPr>
          <a:xfrm>
            <a:off x="1428750" y="2333625"/>
            <a:ext cx="9334500" cy="1428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550" b="1">
                <a:solidFill>
                  <a:srgbClr val="F8FBFF"/>
                </a:solidFill>
              </a:defRPr>
            </a:pPr>
            <a:r>
              <a:rPr sz="2550" b="1">
                <a:solidFill>
                  <a:srgbClr val="F8FBFF"/>
                </a:solidFill>
              </a:rPr>
              <a:t>A variable stores a value.</a:t>
            </a:r>
            <a:br/>
            <a:r>
              <a:rPr sz="2550" b="1">
                <a:solidFill>
                  <a:srgbClr val="F8FBFF"/>
                </a:solidFill>
              </a:rPr>
              <a:t>Changing the value changes the output without rewriting every command.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478E58-C4E2-4A7B-AC2A-18516E5D03D7}"/>
              </a:ext>
            </a:extLst>
          </p:cNvPr>
          <p:cNvSpPr>
            <a:spLocks noGrp="1"/>
          </p:cNvSpPr>
          <p:nvPr/>
        </p:nvSpPr>
        <p:spPr>
          <a:xfrm>
            <a:off x="1428750" y="4905375"/>
            <a:ext cx="8572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CDD3E8"/>
                </a:solidFill>
              </a:defRPr>
            </a:pPr>
            <a:r>
              <a:rPr sz="1725">
                <a:solidFill>
                  <a:srgbClr val="CDD3E8"/>
                </a:solidFill>
              </a:rPr>
              <a:t>Teacher prompt: pause, predict, test, then explain.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D907DD-353E-447F-B67C-46466C996F6C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E2E399E-1E0D-4061-8979-4758D351E8D9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5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750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u screenshot border">
            <a:extLst>
              <a:ext uri="{FF2B5EF4-FFF2-40B4-BE49-F238E27FC236}">
                <a16:creationId xmlns:a16="http://schemas.microsoft.com/office/drawing/2014/main" id="{6C652AA7-D901-E68A-2C4E-89883C09D12F}"/>
              </a:ext>
            </a:extLst>
          </p:cNvPr>
          <p:cNvSpPr/>
          <p:nvPr/>
        </p:nvSpPr>
        <p:spPr>
          <a:xfrm>
            <a:off x="2991603" y="1879600"/>
            <a:ext cx="6208794" cy="4775200"/>
          </a:xfrm>
          <a:prstGeom prst="rect">
            <a:avLst/>
          </a:prstGeom>
          <a:solidFill>
            <a:srgbClr val="0C1020">
              <a:alpha val="92000"/>
            </a:srgbClr>
          </a:solidFill>
          <a:ln w="19050" cap="flat" cmpd="sng" algn="ctr">
            <a:solidFill>
              <a:srgbClr val="52D0C8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FE110F0-3803-4829-AEDC-71BAE509CE2D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I DO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F25FAB-871B-4460-BB55-12D6BA6CE1D6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0C6549B-6F02-43D7-B937-B0D557490231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6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  <p:sp>
        <p:nvSpPr>
          <p:cNvPr id="11" name="Mu Editor instruction">
            <a:extLst>
              <a:ext uri="{FF2B5EF4-FFF2-40B4-BE49-F238E27FC236}">
                <a16:creationId xmlns:a16="http://schemas.microsoft.com/office/drawing/2014/main" id="{4F837C80-BF37-A001-6699-AA5827D222E2}"/>
              </a:ext>
            </a:extLst>
          </p:cNvPr>
          <p:cNvSpPr txBox="1"/>
          <p:nvPr/>
        </p:nvSpPr>
        <p:spPr>
          <a:xfrm>
            <a:off x="685800" y="1320800"/>
            <a:ext cx="10820400" cy="400110"/>
          </a:xfrm>
          <a:prstGeom prst="rect">
            <a:avLst/>
          </a:prstGeom>
          <a:noFill/>
        </p:spPr>
        <p:txBody>
          <a:bodyPr vert="horz" lIns="0" rIns="0" rtlCol="0">
            <a:spAutoFit/>
          </a:bodyPr>
          <a:lstStyle/>
          <a:p>
            <a:r>
              <a:rPr lang="en-US" sz="2000" b="1">
                <a:solidFill>
                  <a:srgbClr val="EBF5F8"/>
                </a:solidFill>
                <a:latin typeface="Arial" panose="020B0604020202020204" pitchFamily="34" charset="0"/>
              </a:rPr>
              <a:t>Study the Mu Editor example below. Predict what the code will do before running it.</a:t>
            </a:r>
            <a:endParaRPr lang="en-GB" sz="2000" b="1">
              <a:solidFill>
                <a:srgbClr val="EBF5F8"/>
              </a:solidFill>
              <a:latin typeface="Arial" panose="020B0604020202020204" pitchFamily="34" charset="0"/>
            </a:endParaRPr>
          </a:p>
        </p:txBody>
      </p:sp>
      <p:pic>
        <p:nvPicPr>
          <p:cNvPr id="14" name="Mu Editor screenshot - I DO" descr="Mu Editor screenshot showing Lesson I DO variables and Turtle artwork">
            <a:extLst>
              <a:ext uri="{FF2B5EF4-FFF2-40B4-BE49-F238E27FC236}">
                <a16:creationId xmlns:a16="http://schemas.microsoft.com/office/drawing/2014/main" id="{980AF4D7-021C-7ECF-0577-8F79BA3355FB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3203" y="1981200"/>
            <a:ext cx="6005593" cy="4572000"/>
          </a:xfrm>
          <a:prstGeom prst="rect">
            <a:avLst/>
          </a:prstGeom>
        </p:spPr>
      </p:pic>
      <p:sp>
        <p:nvSpPr>
          <p:cNvPr id="15" name="Download I DO .py file">
            <a:hlinkClick r:id="rId5" action="ppaction://hlinkfile"/>
            <a:extLst>
              <a:ext uri="{FF2B5EF4-FFF2-40B4-BE49-F238E27FC236}">
                <a16:creationId xmlns:a16="http://schemas.microsoft.com/office/drawing/2014/main" id="{221453FD-A0C3-4C0D-821D-2479261AF263}"/>
              </a:ext>
            </a:extLst>
          </p:cNvPr>
          <p:cNvSpPr/>
          <p:nvPr/>
        </p:nvSpPr>
        <p:spPr>
          <a:xfrm>
            <a:off x="4673600" y="5740400"/>
            <a:ext cx="2844800" cy="482600"/>
          </a:xfrm>
          <a:prstGeom prst="roundRect">
            <a:avLst/>
          </a:prstGeom>
          <a:solidFill>
            <a:srgbClr val="00DCC8"/>
          </a:solidFill>
          <a:ln w="19050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pl-PL" sz="1500" b="1">
                <a:solidFill>
                  <a:srgbClr val="0A0F1E"/>
                </a:solidFill>
                <a:latin typeface="Arial" panose="020B0604020202020204" pitchFamily="34" charset="0"/>
              </a:rPr>
              <a:t>Download I Do .py file</a:t>
            </a:r>
            <a:endParaRPr lang="en-GB" sz="1500" b="1">
              <a:solidFill>
                <a:srgbClr val="0A0F1E"/>
              </a:solidFill>
              <a:latin typeface="Arial" panose="020B0604020202020204" pitchFamily="34" charset="0"/>
            </a:endParaRPr>
          </a:p>
        </p:txBody>
      </p:sp>
      <p:sp>
        <p:nvSpPr>
          <p:cNvPr id="16" name="Download file path note">
            <a:extLst>
              <a:ext uri="{FF2B5EF4-FFF2-40B4-BE49-F238E27FC236}">
                <a16:creationId xmlns:a16="http://schemas.microsoft.com/office/drawing/2014/main" id="{92417C78-B8DD-998F-94EB-C362CD0A6894}"/>
              </a:ext>
            </a:extLst>
          </p:cNvPr>
          <p:cNvSpPr txBox="1"/>
          <p:nvPr/>
        </p:nvSpPr>
        <p:spPr>
          <a:xfrm>
            <a:off x="685800" y="6324600"/>
            <a:ext cx="10820400" cy="26161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pl-PL" sz="1100">
                <a:solidFill>
                  <a:srgbClr val="B0C4D2"/>
                </a:solidFill>
                <a:latin typeface="Arial" panose="020B0604020202020204" pitchFamily="34" charset="0"/>
              </a:rPr>
              <a:t>I_do_we_do/lesson2_ido.py</a:t>
            </a:r>
            <a:endParaRPr lang="en-GB" sz="1100">
              <a:solidFill>
                <a:srgbClr val="B0C4D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049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u screenshot border">
            <a:extLst>
              <a:ext uri="{FF2B5EF4-FFF2-40B4-BE49-F238E27FC236}">
                <a16:creationId xmlns:a16="http://schemas.microsoft.com/office/drawing/2014/main" id="{AA59A006-C1F1-E41C-AE53-418B13B3CF36}"/>
              </a:ext>
            </a:extLst>
          </p:cNvPr>
          <p:cNvSpPr/>
          <p:nvPr/>
        </p:nvSpPr>
        <p:spPr>
          <a:xfrm>
            <a:off x="2893776" y="1879600"/>
            <a:ext cx="6404449" cy="4775200"/>
          </a:xfrm>
          <a:prstGeom prst="rect">
            <a:avLst/>
          </a:prstGeom>
          <a:solidFill>
            <a:srgbClr val="0C1020">
              <a:alpha val="92000"/>
            </a:srgbClr>
          </a:solidFill>
          <a:ln w="19050" cap="flat" cmpd="sng" algn="ctr">
            <a:solidFill>
              <a:srgbClr val="52D0C8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6EB3C4A-4463-40AE-B2C2-A31321352AEF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WE DO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3CC79F-C586-4F55-AC59-22CDAE4B615E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0F9F88C-4D43-4851-95D2-11916CA6BCE2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7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  <p:sp>
        <p:nvSpPr>
          <p:cNvPr id="11" name="Mu Editor instruction">
            <a:extLst>
              <a:ext uri="{FF2B5EF4-FFF2-40B4-BE49-F238E27FC236}">
                <a16:creationId xmlns:a16="http://schemas.microsoft.com/office/drawing/2014/main" id="{B7683754-57FB-E8D7-BBA8-DD7E5CE82580}"/>
              </a:ext>
            </a:extLst>
          </p:cNvPr>
          <p:cNvSpPr txBox="1"/>
          <p:nvPr/>
        </p:nvSpPr>
        <p:spPr>
          <a:xfrm>
            <a:off x="685800" y="1320800"/>
            <a:ext cx="10820400" cy="400110"/>
          </a:xfrm>
          <a:prstGeom prst="rect">
            <a:avLst/>
          </a:prstGeom>
          <a:noFill/>
        </p:spPr>
        <p:txBody>
          <a:bodyPr vert="horz" lIns="0" rIns="0" rtlCol="0">
            <a:spAutoFit/>
          </a:bodyPr>
          <a:lstStyle/>
          <a:p>
            <a:r>
              <a:rPr lang="en-US" sz="2000" b="1">
                <a:solidFill>
                  <a:srgbClr val="EBF5F8"/>
                </a:solidFill>
                <a:latin typeface="Arial" panose="020B0604020202020204" pitchFamily="34" charset="0"/>
              </a:rPr>
              <a:t>Study the Mu Editor example below. Predict what the code will do before running it.</a:t>
            </a:r>
            <a:endParaRPr lang="en-GB" sz="2000" b="1">
              <a:solidFill>
                <a:srgbClr val="EBF5F8"/>
              </a:solidFill>
              <a:latin typeface="Arial" panose="020B0604020202020204" pitchFamily="34" charset="0"/>
            </a:endParaRPr>
          </a:p>
        </p:txBody>
      </p:sp>
      <p:pic>
        <p:nvPicPr>
          <p:cNvPr id="14" name="Mu Editor screenshot - WE DO" descr="Mu Editor screenshot showing Lesson WE DO variables and Turtle artwork">
            <a:extLst>
              <a:ext uri="{FF2B5EF4-FFF2-40B4-BE49-F238E27FC236}">
                <a16:creationId xmlns:a16="http://schemas.microsoft.com/office/drawing/2014/main" id="{8509FB61-D6C9-EFE3-B921-C65D71C96289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5376" y="1981200"/>
            <a:ext cx="6201249" cy="4572000"/>
          </a:xfrm>
          <a:prstGeom prst="rect">
            <a:avLst/>
          </a:prstGeom>
        </p:spPr>
      </p:pic>
      <p:sp>
        <p:nvSpPr>
          <p:cNvPr id="15" name="Download WE DO .py file">
            <a:hlinkClick r:id="rId5" action="ppaction://hlinkfile"/>
            <a:extLst>
              <a:ext uri="{FF2B5EF4-FFF2-40B4-BE49-F238E27FC236}">
                <a16:creationId xmlns:a16="http://schemas.microsoft.com/office/drawing/2014/main" id="{048933A8-508E-1B79-4824-2642C5C93D39}"/>
              </a:ext>
            </a:extLst>
          </p:cNvPr>
          <p:cNvSpPr/>
          <p:nvPr/>
        </p:nvSpPr>
        <p:spPr>
          <a:xfrm>
            <a:off x="4673600" y="5740400"/>
            <a:ext cx="2844800" cy="482600"/>
          </a:xfrm>
          <a:prstGeom prst="roundRect">
            <a:avLst/>
          </a:prstGeom>
          <a:solidFill>
            <a:srgbClr val="00DCC8"/>
          </a:solidFill>
          <a:ln w="19050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pl-PL" sz="1500" b="1">
                <a:solidFill>
                  <a:srgbClr val="0A0F1E"/>
                </a:solidFill>
                <a:latin typeface="Arial" panose="020B0604020202020204" pitchFamily="34" charset="0"/>
              </a:rPr>
              <a:t>Download We Do .py file</a:t>
            </a:r>
            <a:endParaRPr lang="en-GB" sz="1500" b="1">
              <a:solidFill>
                <a:srgbClr val="0A0F1E"/>
              </a:solidFill>
              <a:latin typeface="Arial" panose="020B0604020202020204" pitchFamily="34" charset="0"/>
            </a:endParaRPr>
          </a:p>
        </p:txBody>
      </p:sp>
      <p:sp>
        <p:nvSpPr>
          <p:cNvPr id="16" name="Download file path note">
            <a:extLst>
              <a:ext uri="{FF2B5EF4-FFF2-40B4-BE49-F238E27FC236}">
                <a16:creationId xmlns:a16="http://schemas.microsoft.com/office/drawing/2014/main" id="{7AE8A815-74C2-FAEE-D4EE-24C8AE500474}"/>
              </a:ext>
            </a:extLst>
          </p:cNvPr>
          <p:cNvSpPr txBox="1"/>
          <p:nvPr/>
        </p:nvSpPr>
        <p:spPr>
          <a:xfrm>
            <a:off x="685800" y="6324600"/>
            <a:ext cx="10820400" cy="26161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pl-PL" sz="1100">
                <a:solidFill>
                  <a:srgbClr val="B0C4D2"/>
                </a:solidFill>
                <a:latin typeface="Arial" panose="020B0604020202020204" pitchFamily="34" charset="0"/>
              </a:rPr>
              <a:t>I_do_we_do/lesson2_wedo.py</a:t>
            </a:r>
            <a:endParaRPr lang="en-GB" sz="1100">
              <a:solidFill>
                <a:srgbClr val="B0C4D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882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FF366A41-00D6-4551-951B-9EEC8EE7627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43A719-B6A6-49F1-B7FF-68988C0BA0F9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YOU DO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F238122-31A2-49E9-9C7D-F1FB7D8F3CA0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Independent Task</a:t>
            </a:r>
          </a:p>
        </p:txBody>
      </p:sp>
      <p:sp>
        <p:nvSpPr>
          <p:cNvPr id="4" name="stage-card">
            <a:extLst>
              <a:ext uri="{FF2B5EF4-FFF2-40B4-BE49-F238E27FC236}">
                <a16:creationId xmlns:a16="http://schemas.microsoft.com/office/drawing/2014/main" id="{5ED7A885-87C6-4623-A190-A45040BA4AE4}"/>
              </a:ext>
            </a:extLst>
          </p:cNvPr>
          <p:cNvSpPr>
            <a:spLocks noGrp="1"/>
          </p:cNvSpPr>
          <p:nvPr/>
        </p:nvSpPr>
        <p:spPr>
          <a:xfrm>
            <a:off x="1047750" y="1809750"/>
            <a:ext cx="10096500" cy="2714625"/>
          </a:xfrm>
          <a:prstGeom prst="roundRect">
            <a:avLst>
              <a:gd name="adj" fmla="val 5614"/>
            </a:avLst>
          </a:prstGeom>
          <a:solidFill>
            <a:srgbClr val="102833"/>
          </a:solidFill>
          <a:ln w="11430">
            <a:solidFill>
              <a:srgbClr val="FF4FA3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92E97B-773B-4D93-A03F-77F198F06848}"/>
              </a:ext>
            </a:extLst>
          </p:cNvPr>
          <p:cNvSpPr>
            <a:spLocks noGrp="1"/>
          </p:cNvSpPr>
          <p:nvPr/>
        </p:nvSpPr>
        <p:spPr>
          <a:xfrm>
            <a:off x="1428750" y="2333625"/>
            <a:ext cx="9334500" cy="1428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550" b="1">
                <a:solidFill>
                  <a:srgbClr val="F8FBFF"/>
                </a:solidFill>
              </a:defRPr>
            </a:pPr>
            <a:r>
              <a:rPr sz="2550" b="1">
                <a:solidFill>
                  <a:srgbClr val="F8FBFF"/>
                </a:solidFill>
              </a:rPr>
              <a:t>Create an artwork by changing size, colour and repeat values.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44AE08D-B1A4-40C5-AD1C-32728B493151}"/>
              </a:ext>
            </a:extLst>
          </p:cNvPr>
          <p:cNvSpPr>
            <a:spLocks noGrp="1"/>
          </p:cNvSpPr>
          <p:nvPr/>
        </p:nvSpPr>
        <p:spPr>
          <a:xfrm>
            <a:off x="1428750" y="4905375"/>
            <a:ext cx="8572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CDD3E8"/>
                </a:solidFill>
              </a:defRPr>
            </a:pPr>
            <a:r>
              <a:rPr sz="1725">
                <a:solidFill>
                  <a:srgbClr val="CDD3E8"/>
                </a:solidFill>
              </a:rPr>
              <a:t>Teacher prompt: pause, predict, test, then explain.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1E2F0D-CE4B-4615-B7F9-6E4BC6F40BAF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469B394-1E36-4CF7-9AF0-3B54C7526AE1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8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744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EE8300C4-1BF2-454D-9059-A34D481B553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E776E9F-72C5-4C7F-989B-0DC4ADF87758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WORKBOOK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67F63A-F9B0-4701-B422-8AD175CEADDE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Record Your Thinking</a:t>
            </a:r>
          </a:p>
        </p:txBody>
      </p:sp>
      <p:sp>
        <p:nvSpPr>
          <p:cNvPr id="4" name="stage-card">
            <a:extLst>
              <a:ext uri="{FF2B5EF4-FFF2-40B4-BE49-F238E27FC236}">
                <a16:creationId xmlns:a16="http://schemas.microsoft.com/office/drawing/2014/main" id="{08D676B2-107F-4724-903F-75C73B70AF3C}"/>
              </a:ext>
            </a:extLst>
          </p:cNvPr>
          <p:cNvSpPr>
            <a:spLocks noGrp="1"/>
          </p:cNvSpPr>
          <p:nvPr/>
        </p:nvSpPr>
        <p:spPr>
          <a:xfrm>
            <a:off x="1047750" y="1809750"/>
            <a:ext cx="10096500" cy="2714625"/>
          </a:xfrm>
          <a:prstGeom prst="roundRect">
            <a:avLst>
              <a:gd name="adj" fmla="val 5614"/>
            </a:avLst>
          </a:prstGeom>
          <a:solidFill>
            <a:srgbClr val="102833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3381AF2-6C1E-49AA-B5E3-345348BD1755}"/>
              </a:ext>
            </a:extLst>
          </p:cNvPr>
          <p:cNvSpPr>
            <a:spLocks noGrp="1"/>
          </p:cNvSpPr>
          <p:nvPr/>
        </p:nvSpPr>
        <p:spPr>
          <a:xfrm>
            <a:off x="1428750" y="2333625"/>
            <a:ext cx="9334500" cy="1428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550" b="1">
                <a:solidFill>
                  <a:srgbClr val="F8FBFF"/>
                </a:solidFill>
              </a:defRPr>
            </a:pPr>
            <a:r>
              <a:rPr sz="2550" b="1">
                <a:solidFill>
                  <a:srgbClr val="F8FBFF"/>
                </a:solidFill>
              </a:rPr>
              <a:t>Complete the variable investigation and record what changed.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E38F7A-AFE9-4A37-8FB2-817EA8180692}"/>
              </a:ext>
            </a:extLst>
          </p:cNvPr>
          <p:cNvSpPr>
            <a:spLocks noGrp="1"/>
          </p:cNvSpPr>
          <p:nvPr/>
        </p:nvSpPr>
        <p:spPr>
          <a:xfrm>
            <a:off x="1428750" y="4905375"/>
            <a:ext cx="8572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CDD3E8"/>
                </a:solidFill>
              </a:defRPr>
            </a:pPr>
            <a:r>
              <a:rPr sz="1725">
                <a:solidFill>
                  <a:srgbClr val="CDD3E8"/>
                </a:solidFill>
              </a:rPr>
              <a:t>Teacher prompt: pause, predict, test, then explain.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C38AE40-5294-4B6D-A420-26C184CEAEC3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0CC91EB-0A06-48BE-821A-B255391127F0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9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092208"/>
      </p:ext>
    </p:extLst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490</Words>
  <Application>Microsoft Office PowerPoint</Application>
  <DocSecurity>0</DocSecurity>
  <PresentationFormat>Widescreen</PresentationFormat>
  <Paragraphs>81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ChatGPT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Walnut Exporter</dc:creator>
  <cp:lastModifiedBy>[Staff] Angela Owen</cp:lastModifiedBy>
  <cp:revision>2</cp:revision>
  <dcterms:created xsi:type="dcterms:W3CDTF">2026-06-27T05:23:44Z</dcterms:created>
  <dcterms:modified xsi:type="dcterms:W3CDTF">2026-06-28T08:35:23Z</dcterms:modified>
</cp:coreProperties>
</file>