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%201%20I%20do.py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1_wedo.py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ero-bg">
            <a:extLst>
              <a:ext uri="{FF2B5EF4-FFF2-40B4-BE49-F238E27FC236}">
                <a16:creationId xmlns:a16="http://schemas.microsoft.com/office/drawing/2014/main" id="{FF4DEA42-2647-43E8-958C-F9C3C96B6B61}"/>
              </a:ext>
            </a:extLst>
          </p:cNvPr>
          <p:cNvSpPr>
            <a:spLocks noGrp="1"/>
          </p:cNvSpPr>
          <p:nvPr/>
        </p:nvSpPr>
        <p:spPr>
          <a:xfrm>
            <a:off x="457200" y="457200"/>
            <a:ext cx="11277600" cy="5943600"/>
          </a:xfrm>
          <a:prstGeom prst="roundRect">
            <a:avLst>
              <a:gd name="adj" fmla="val 2564"/>
            </a:avLst>
          </a:prstGeom>
          <a:solidFill>
            <a:srgbClr val="11172D"/>
          </a:solidFill>
          <a:ln w="11430">
            <a:solidFill>
              <a:srgbClr val="2C2A4D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4E49A3-80E4-41A4-A9D4-6F9599E01D3F}"/>
              </a:ext>
            </a:extLst>
          </p:cNvPr>
          <p:cNvSpPr>
            <a:spLocks noGrp="1"/>
          </p:cNvSpPr>
          <p:nvPr/>
        </p:nvSpPr>
        <p:spPr>
          <a:xfrm>
            <a:off x="857250" y="914400"/>
            <a:ext cx="4381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350" b="1">
                <a:solidFill>
                  <a:srgbClr val="BFF8F2"/>
                </a:solidFill>
              </a:defRPr>
            </a:pPr>
            <a:r>
              <a:rPr sz="1350" b="1">
                <a:solidFill>
                  <a:srgbClr val="BFF8F2"/>
                </a:solidFill>
              </a:rPr>
              <a:t>LESSON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35885A-EE75-4A65-8794-3AB893D6C9BC}"/>
              </a:ext>
            </a:extLst>
          </p:cNvPr>
          <p:cNvSpPr>
            <a:spLocks noGrp="1"/>
          </p:cNvSpPr>
          <p:nvPr/>
        </p:nvSpPr>
        <p:spPr>
          <a:xfrm>
            <a:off x="857250" y="1600200"/>
            <a:ext cx="8191500" cy="1524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4200" b="1">
                <a:solidFill>
                  <a:srgbClr val="F8FBFF"/>
                </a:solidFill>
              </a:defRPr>
            </a:pPr>
            <a:r>
              <a:rPr sz="4200" b="1">
                <a:solidFill>
                  <a:srgbClr val="F8FBFF"/>
                </a:solidFill>
              </a:rPr>
              <a:t>From Scratch to Turtle Python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841B3D-2FAF-4092-A5C1-BDE7EAEF4578}"/>
              </a:ext>
            </a:extLst>
          </p:cNvPr>
          <p:cNvSpPr>
            <a:spLocks noGrp="1"/>
          </p:cNvSpPr>
          <p:nvPr/>
        </p:nvSpPr>
        <p:spPr>
          <a:xfrm>
            <a:off x="876300" y="3314700"/>
            <a:ext cx="7239000" cy="8572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Use Mu Editor to write Python Turtle commands and compare them with Scratch movement blocks.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AED634-8F8E-431A-988B-3228050DC050}"/>
              </a:ext>
            </a:extLst>
          </p:cNvPr>
          <p:cNvSpPr>
            <a:spLocks noGrp="1"/>
          </p:cNvSpPr>
          <p:nvPr/>
        </p:nvSpPr>
        <p:spPr>
          <a:xfrm>
            <a:off x="876300" y="4876800"/>
            <a:ext cx="4000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Teaching presentation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7D614C-0459-4FC2-B74D-4C8E5F220E7A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40E054-DEE1-4F0E-8D77-EBB14B3CF482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</a:t>
            </a:r>
          </a:p>
        </p:txBody>
      </p:sp>
      <p:pic>
        <p:nvPicPr>
          <p:cNvPr id="8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375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op-accent">
            <a:extLst>
              <a:ext uri="{FF2B5EF4-FFF2-40B4-BE49-F238E27FC236}">
                <a16:creationId xmlns:a16="http://schemas.microsoft.com/office/drawing/2014/main" id="{C37AB8D4-C81E-4527-B2D7-EF88A67D010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DBC844-F129-47C4-BA1E-FBE55C9804D8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WAGOLL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573C20-2A87-4D59-9220-E29AA04F3648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What a Good One Looks Like</a:t>
            </a:r>
          </a:p>
        </p:txBody>
      </p:sp>
      <p:sp>
        <p:nvSpPr>
          <p:cNvPr id="4" name="frame-WAGOLL_1.png">
            <a:extLst>
              <a:ext uri="{FF2B5EF4-FFF2-40B4-BE49-F238E27FC236}">
                <a16:creationId xmlns:a16="http://schemas.microsoft.com/office/drawing/2014/main" id="{E4498632-D9C7-4558-9425-7A2E0145C06E}"/>
              </a:ext>
            </a:extLst>
          </p:cNvPr>
          <p:cNvSpPr>
            <a:spLocks noGrp="1"/>
          </p:cNvSpPr>
          <p:nvPr/>
        </p:nvSpPr>
        <p:spPr>
          <a:xfrm>
            <a:off x="1619250" y="1524000"/>
            <a:ext cx="8953500" cy="3714750"/>
          </a:xfrm>
          <a:prstGeom prst="roundRect">
            <a:avLst>
              <a:gd name="adj" fmla="val 3077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3502336" y="1619250"/>
            <a:ext cx="5187327" cy="3524250"/>
          </a:xfrm>
          <a:prstGeom prst="roundRect">
            <a:avLst>
              <a:gd name="adj" fmla="val 2162"/>
            </a:avLst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A3894FC-458A-49C8-906E-AEC670A09157}"/>
              </a:ext>
            </a:extLst>
          </p:cNvPr>
          <p:cNvSpPr>
            <a:spLocks noGrp="1"/>
          </p:cNvSpPr>
          <p:nvPr/>
        </p:nvSpPr>
        <p:spPr>
          <a:xfrm>
            <a:off x="1619250" y="5524500"/>
            <a:ext cx="8953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ctr">
              <a:defRPr sz="1650" b="1">
                <a:solidFill>
                  <a:srgbClr val="10D3C7"/>
                </a:solidFill>
              </a:defRPr>
            </a:pPr>
            <a:r>
              <a:rPr sz="1650" b="1">
                <a:solidFill>
                  <a:srgbClr val="10D3C7"/>
                </a:solidFill>
              </a:rPr>
              <a:t>Use this example to discuss what works well and what could be modified.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62E6EC-433D-4FA5-A5CB-41AC22CC8917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DAB979-324E-4862-8395-35631B943170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10</a:t>
            </a:r>
          </a:p>
        </p:txBody>
      </p:sp>
      <p:pic>
        <p:nvPicPr>
          <p:cNvPr id="14" name="Code Kaleidoscope logo"/>
          <p:cNvPicPr/>
          <p:nvPr/>
        </p:nvPicPr>
        <p:blipFill>
          <a:blip r:embed="rId4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190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69CA5338-F88B-405C-813D-4BB2DD6CA18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9D8DC1-3145-4BA9-8E5F-3623AA44B16B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SUCCESS CRITERIA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17E657-63DB-43E2-B61B-F2C88A7CEFCB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By the End of the Lesson</a:t>
            </a:r>
          </a:p>
        </p:txBody>
      </p:sp>
      <p:sp>
        <p:nvSpPr>
          <p:cNvPr id="4" name="sc0">
            <a:extLst>
              <a:ext uri="{FF2B5EF4-FFF2-40B4-BE49-F238E27FC236}">
                <a16:creationId xmlns:a16="http://schemas.microsoft.com/office/drawing/2014/main" id="{328F8F29-80FC-41DE-972A-2CFE24C67A4B}"/>
              </a:ext>
            </a:extLst>
          </p:cNvPr>
          <p:cNvSpPr>
            <a:spLocks noGrp="1"/>
          </p:cNvSpPr>
          <p:nvPr/>
        </p:nvSpPr>
        <p:spPr>
          <a:xfrm>
            <a:off x="1143000" y="171450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93E81D-B270-486F-82E1-8D9476072758}"/>
              </a:ext>
            </a:extLst>
          </p:cNvPr>
          <p:cNvSpPr>
            <a:spLocks noGrp="1"/>
          </p:cNvSpPr>
          <p:nvPr/>
        </p:nvSpPr>
        <p:spPr>
          <a:xfrm>
            <a:off x="1428750" y="192405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type Turtle commands.</a:t>
            </a:r>
          </a:p>
        </p:txBody>
      </p:sp>
      <p:sp>
        <p:nvSpPr>
          <p:cNvPr id="6" name="sc1">
            <a:extLst>
              <a:ext uri="{FF2B5EF4-FFF2-40B4-BE49-F238E27FC236}">
                <a16:creationId xmlns:a16="http://schemas.microsoft.com/office/drawing/2014/main" id="{B7D960F4-5C41-465F-81B7-0DD5864DAE06}"/>
              </a:ext>
            </a:extLst>
          </p:cNvPr>
          <p:cNvSpPr>
            <a:spLocks noGrp="1"/>
          </p:cNvSpPr>
          <p:nvPr/>
        </p:nvSpPr>
        <p:spPr>
          <a:xfrm>
            <a:off x="1143000" y="2809875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690F45-E7D8-4EC1-B1D3-2FB0178522D9}"/>
              </a:ext>
            </a:extLst>
          </p:cNvPr>
          <p:cNvSpPr>
            <a:spLocks noGrp="1"/>
          </p:cNvSpPr>
          <p:nvPr/>
        </p:nvSpPr>
        <p:spPr>
          <a:xfrm>
            <a:off x="1428750" y="3019425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explain why sequence matters.</a:t>
            </a:r>
          </a:p>
        </p:txBody>
      </p:sp>
      <p:sp>
        <p:nvSpPr>
          <p:cNvPr id="8" name="sc2">
            <a:extLst>
              <a:ext uri="{FF2B5EF4-FFF2-40B4-BE49-F238E27FC236}">
                <a16:creationId xmlns:a16="http://schemas.microsoft.com/office/drawing/2014/main" id="{9CF533AA-92C6-4364-BFDC-763AED4940EC}"/>
              </a:ext>
            </a:extLst>
          </p:cNvPr>
          <p:cNvSpPr>
            <a:spLocks noGrp="1"/>
          </p:cNvSpPr>
          <p:nvPr/>
        </p:nvSpPr>
        <p:spPr>
          <a:xfrm>
            <a:off x="1143000" y="390525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A15421-A0A7-4362-955D-2B4BD497DAC7}"/>
              </a:ext>
            </a:extLst>
          </p:cNvPr>
          <p:cNvSpPr>
            <a:spLocks noGrp="1"/>
          </p:cNvSpPr>
          <p:nvPr/>
        </p:nvSpPr>
        <p:spPr>
          <a:xfrm>
            <a:off x="1428750" y="411480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modify movement values.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528174-5743-46BD-AD0D-1B36E4D662FF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F69264-E4C8-4DC2-8EA9-6EFA176EA794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11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593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607DD354-AE88-4526-8509-884962809B1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8CA1BBC-4FD7-4D31-BCF8-95159C39414F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PLENARY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E74E11-05CC-441C-8605-A4641444EE62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Plenary Question</a:t>
            </a:r>
          </a:p>
        </p:txBody>
      </p:sp>
      <p:sp>
        <p:nvSpPr>
          <p:cNvPr id="4" name="plenary">
            <a:extLst>
              <a:ext uri="{FF2B5EF4-FFF2-40B4-BE49-F238E27FC236}">
                <a16:creationId xmlns:a16="http://schemas.microsoft.com/office/drawing/2014/main" id="{3FCF204B-584B-4F64-9307-C72B4B681086}"/>
              </a:ext>
            </a:extLst>
          </p:cNvPr>
          <p:cNvSpPr>
            <a:spLocks noGrp="1"/>
          </p:cNvSpPr>
          <p:nvPr/>
        </p:nvSpPr>
        <p:spPr>
          <a:xfrm>
            <a:off x="1143000" y="1905000"/>
            <a:ext cx="9906000" cy="2000250"/>
          </a:xfrm>
          <a:prstGeom prst="roundRect">
            <a:avLst>
              <a:gd name="adj" fmla="val 7619"/>
            </a:avLst>
          </a:prstGeom>
          <a:solidFill>
            <a:srgbClr val="2B1634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DB0728-0821-4F31-A28A-CF7209894380}"/>
              </a:ext>
            </a:extLst>
          </p:cNvPr>
          <p:cNvSpPr>
            <a:spLocks noGrp="1"/>
          </p:cNvSpPr>
          <p:nvPr/>
        </p:nvSpPr>
        <p:spPr>
          <a:xfrm>
            <a:off x="1524000" y="2381250"/>
            <a:ext cx="9144000" cy="952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850" b="1">
                <a:solidFill>
                  <a:srgbClr val="F8FBFF"/>
                </a:solidFill>
              </a:defRPr>
            </a:pPr>
            <a:r>
              <a:rPr sz="2850" b="1">
                <a:solidFill>
                  <a:srgbClr val="F8FBFF"/>
                </a:solidFill>
              </a:rPr>
              <a:t>How is Turtle similar to Scratch?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279DD7-9939-40E2-8408-397587454A3D}"/>
              </a:ext>
            </a:extLst>
          </p:cNvPr>
          <p:cNvSpPr>
            <a:spLocks noGrp="1"/>
          </p:cNvSpPr>
          <p:nvPr/>
        </p:nvSpPr>
        <p:spPr>
          <a:xfrm>
            <a:off x="1524000" y="4343400"/>
            <a:ext cx="9144000" cy="3619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Answer in your workbook using key vocabulary from today.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F5DDE7-1CBA-40A4-8DDA-08449E1B38CB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941AA67-89A9-4B19-A36E-290F26B99B09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12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75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op-accent">
            <a:extLst>
              <a:ext uri="{FF2B5EF4-FFF2-40B4-BE49-F238E27FC236}">
                <a16:creationId xmlns:a16="http://schemas.microsoft.com/office/drawing/2014/main" id="{619343E0-2BF7-4452-BC54-40788CA11FD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DC6AA6-997D-48A7-8818-CCD1887F8FBA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LESSON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E6FB44-BDE0-439C-8941-2B7189A34DC1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Learning Aim</a:t>
            </a:r>
          </a:p>
        </p:txBody>
      </p:sp>
      <p:sp>
        <p:nvSpPr>
          <p:cNvPr id="4" name="aim">
            <a:extLst>
              <a:ext uri="{FF2B5EF4-FFF2-40B4-BE49-F238E27FC236}">
                <a16:creationId xmlns:a16="http://schemas.microsoft.com/office/drawing/2014/main" id="{C17FF148-7D73-4451-8E1A-3DE523C92B6B}"/>
              </a:ext>
            </a:extLst>
          </p:cNvPr>
          <p:cNvSpPr>
            <a:spLocks noGrp="1"/>
          </p:cNvSpPr>
          <p:nvPr/>
        </p:nvSpPr>
        <p:spPr>
          <a:xfrm>
            <a:off x="800100" y="1809750"/>
            <a:ext cx="10591800" cy="1619250"/>
          </a:xfrm>
          <a:prstGeom prst="roundRect">
            <a:avLst>
              <a:gd name="adj" fmla="val 9412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81F92E-54F5-497C-B6C8-64D588ACF850}"/>
              </a:ext>
            </a:extLst>
          </p:cNvPr>
          <p:cNvSpPr>
            <a:spLocks noGrp="1"/>
          </p:cNvSpPr>
          <p:nvPr/>
        </p:nvSpPr>
        <p:spPr>
          <a:xfrm>
            <a:off x="1143000" y="2171700"/>
            <a:ext cx="9906000" cy="8763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475" b="1">
                <a:solidFill>
                  <a:srgbClr val="F8FBFF"/>
                </a:solidFill>
              </a:defRPr>
            </a:pPr>
            <a:r>
              <a:rPr sz="2475" b="1">
                <a:solidFill>
                  <a:srgbClr val="F8FBFF"/>
                </a:solidFill>
              </a:rPr>
              <a:t>Use Mu Editor to write Python Turtle commands and compare them with Scratch movement blocks.</a:t>
            </a:r>
          </a:p>
        </p:txBody>
      </p:sp>
      <p:sp>
        <p:nvSpPr>
          <p:cNvPr id="6" name="vocab">
            <a:extLst>
              <a:ext uri="{FF2B5EF4-FFF2-40B4-BE49-F238E27FC236}">
                <a16:creationId xmlns:a16="http://schemas.microsoft.com/office/drawing/2014/main" id="{F98A7E35-8BB6-4A35-A2DD-306BDA956001}"/>
              </a:ext>
            </a:extLst>
          </p:cNvPr>
          <p:cNvSpPr>
            <a:spLocks noGrp="1"/>
          </p:cNvSpPr>
          <p:nvPr/>
        </p:nvSpPr>
        <p:spPr>
          <a:xfrm>
            <a:off x="800100" y="3848100"/>
            <a:ext cx="10591800" cy="1524000"/>
          </a:xfrm>
          <a:prstGeom prst="roundRect">
            <a:avLst>
              <a:gd name="adj" fmla="val 10000"/>
            </a:avLst>
          </a:prstGeom>
          <a:solidFill>
            <a:srgbClr val="121126"/>
          </a:solidFill>
          <a:ln w="11430">
            <a:solidFill>
              <a:srgbClr val="342B58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046773-1292-4530-9EA0-11581980F272}"/>
              </a:ext>
            </a:extLst>
          </p:cNvPr>
          <p:cNvSpPr>
            <a:spLocks noGrp="1"/>
          </p:cNvSpPr>
          <p:nvPr/>
        </p:nvSpPr>
        <p:spPr>
          <a:xfrm>
            <a:off x="1143000" y="4133850"/>
            <a:ext cx="3238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Key vocabulary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3CB376-2786-4697-9668-59C15A2FB653}"/>
              </a:ext>
            </a:extLst>
          </p:cNvPr>
          <p:cNvSpPr>
            <a:spLocks noGrp="1"/>
          </p:cNvSpPr>
          <p:nvPr/>
        </p:nvSpPr>
        <p:spPr>
          <a:xfrm>
            <a:off x="1143000" y="4686300"/>
            <a:ext cx="9906000" cy="4191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F8FBFF"/>
                </a:solidFill>
              </a:defRPr>
            </a:pPr>
            <a:r>
              <a:rPr sz="1950" b="1">
                <a:solidFill>
                  <a:srgbClr val="F8FBFF"/>
                </a:solidFill>
              </a:rPr>
              <a:t>sequence   •   command   •   syntax   •   turtle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25E4B32-C925-49AF-8E5C-44FC165E3454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35BCD5-62A6-4578-8CC7-A51DF1F7D6AA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2</a:t>
            </a:r>
          </a:p>
        </p:txBody>
      </p:sp>
      <p:pic>
        <p:nvPicPr>
          <p:cNvPr id="11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65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op-accent">
            <a:extLst>
              <a:ext uri="{FF2B5EF4-FFF2-40B4-BE49-F238E27FC236}">
                <a16:creationId xmlns:a16="http://schemas.microsoft.com/office/drawing/2014/main" id="{1BB52CA0-980D-4A58-888C-039B3077D08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238818-AB31-41D6-AE7B-AB75FE5A917C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DO NOW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28A3A0-3552-4DA4-B9D2-4AF16C25E91C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Scratch vs Python</a:t>
            </a:r>
          </a:p>
        </p:txBody>
      </p:sp>
      <p:sp>
        <p:nvSpPr>
          <p:cNvPr id="4" name="frame-scratch.png">
            <a:extLst>
              <a:ext uri="{FF2B5EF4-FFF2-40B4-BE49-F238E27FC236}">
                <a16:creationId xmlns:a16="http://schemas.microsoft.com/office/drawing/2014/main" id="{00FF14AF-FD62-48E8-AD26-9846B67DFCD1}"/>
              </a:ext>
            </a:extLst>
          </p:cNvPr>
          <p:cNvSpPr>
            <a:spLocks noGrp="1"/>
          </p:cNvSpPr>
          <p:nvPr/>
        </p:nvSpPr>
        <p:spPr>
          <a:xfrm>
            <a:off x="952500" y="1581150"/>
            <a:ext cx="5010150" cy="2381250"/>
          </a:xfrm>
          <a:prstGeom prst="roundRect">
            <a:avLst>
              <a:gd name="adj" fmla="val 4800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2029596" y="1676400"/>
            <a:ext cx="2855957" cy="2190750"/>
          </a:xfrm>
          <a:prstGeom prst="roundRect">
            <a:avLst>
              <a:gd name="adj" fmla="val 3478"/>
            </a:avLst>
          </a:prstGeom>
        </p:spPr>
      </p:pic>
      <p:sp>
        <p:nvSpPr>
          <p:cNvPr id="6" name="frame-mu.png">
            <a:extLst>
              <a:ext uri="{FF2B5EF4-FFF2-40B4-BE49-F238E27FC236}">
                <a16:creationId xmlns:a16="http://schemas.microsoft.com/office/drawing/2014/main" id="{85F9A0F9-BAA9-43FB-AEEF-5AE6F3870438}"/>
              </a:ext>
            </a:extLst>
          </p:cNvPr>
          <p:cNvSpPr>
            <a:spLocks noGrp="1"/>
          </p:cNvSpPr>
          <p:nvPr/>
        </p:nvSpPr>
        <p:spPr>
          <a:xfrm>
            <a:off x="6229350" y="1581150"/>
            <a:ext cx="5010150" cy="2381250"/>
          </a:xfrm>
          <a:prstGeom prst="roundRect">
            <a:avLst>
              <a:gd name="adj" fmla="val 4800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7049233" y="1676400"/>
            <a:ext cx="3370385" cy="2190750"/>
          </a:xfrm>
          <a:prstGeom prst="roundRect">
            <a:avLst>
              <a:gd name="adj" fmla="val 3478"/>
            </a:avLst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96F2DC7-E84A-4EF8-AD76-C38F1FF321B4}"/>
              </a:ext>
            </a:extLst>
          </p:cNvPr>
          <p:cNvSpPr>
            <a:spLocks noGrp="1"/>
          </p:cNvSpPr>
          <p:nvPr/>
        </p:nvSpPr>
        <p:spPr>
          <a:xfrm>
            <a:off x="952500" y="4191000"/>
            <a:ext cx="8572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650" b="1">
                <a:solidFill>
                  <a:srgbClr val="FF4FA3"/>
                </a:solidFill>
              </a:defRPr>
            </a:pPr>
            <a:r>
              <a:rPr sz="1650" b="1">
                <a:solidFill>
                  <a:srgbClr val="FF4FA3"/>
                </a:solidFill>
              </a:rPr>
              <a:t>Look closely. What can you predict before we code?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508ADC-FE83-405A-8A26-443AFF83C564}"/>
              </a:ext>
            </a:extLst>
          </p:cNvPr>
          <p:cNvSpPr>
            <a:spLocks noGrp="1"/>
          </p:cNvSpPr>
          <p:nvPr/>
        </p:nvSpPr>
        <p:spPr>
          <a:xfrm>
            <a:off x="952500" y="4552950"/>
            <a:ext cx="9525000" cy="990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425">
                <a:solidFill>
                  <a:srgbClr val="F8FBFF"/>
                </a:solidFill>
              </a:defRPr>
            </a:pPr>
            <a:r>
              <a:rPr sz="1425">
                <a:solidFill>
                  <a:srgbClr val="F8FBFF"/>
                </a:solidFill>
              </a:rPr>
              <a:t>• What is similar?</a:t>
            </a:r>
          </a:p>
          <a:p>
            <a:pPr>
              <a:defRPr sz="1425">
                <a:solidFill>
                  <a:srgbClr val="F8FBFF"/>
                </a:solidFill>
              </a:defRPr>
            </a:pPr>
            <a:r>
              <a:rPr sz="1425">
                <a:solidFill>
                  <a:srgbClr val="F8FBFF"/>
                </a:solidFill>
              </a:rPr>
              <a:t>• What is different?</a:t>
            </a:r>
          </a:p>
          <a:p>
            <a:pPr>
              <a:defRPr sz="1425">
                <a:solidFill>
                  <a:srgbClr val="F8FBFF"/>
                </a:solidFill>
              </a:defRPr>
            </a:pPr>
            <a:r>
              <a:rPr sz="1425">
                <a:solidFill>
                  <a:srgbClr val="F8FBFF"/>
                </a:solidFill>
              </a:rPr>
              <a:t>• Which version do you think is easier to read?</a:t>
            </a:r>
          </a:p>
          <a:p>
            <a:pPr>
              <a:defRPr sz="1425">
                <a:solidFill>
                  <a:srgbClr val="F8FBFF"/>
                </a:solidFill>
              </a:defRPr>
            </a:pPr>
            <a:r>
              <a:rPr sz="1425">
                <a:solidFill>
                  <a:srgbClr val="F8FBFF"/>
                </a:solidFill>
              </a:rPr>
              <a:t>• What do you think the Python code will do?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84EE4B-671F-41BA-BCC3-52D0E06F16AD}"/>
              </a:ext>
            </a:extLst>
          </p:cNvPr>
          <p:cNvSpPr>
            <a:spLocks noGrp="1"/>
          </p:cNvSpPr>
          <p:nvPr/>
        </p:nvSpPr>
        <p:spPr>
          <a:xfrm>
            <a:off x="952500" y="6076950"/>
            <a:ext cx="1000125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500" b="1">
                <a:solidFill>
                  <a:srgbClr val="FFD4E8"/>
                </a:solidFill>
              </a:defRPr>
            </a:pPr>
            <a:r>
              <a:rPr sz="1500" b="1">
                <a:solidFill>
                  <a:srgbClr val="FFD4E8"/>
                </a:solidFill>
              </a:rPr>
              <a:t>Stretch: Circle or list any words you recognise from Scratch.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7DEEB3-B82D-437E-95E8-55FA4045828B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60022A-EC7A-4CDD-8037-048D0618520A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3</a:t>
            </a:r>
          </a:p>
        </p:txBody>
      </p:sp>
      <p:pic>
        <p:nvPicPr>
          <p:cNvPr id="20" name="Code Kaleidoscope logo"/>
          <p:cNvPicPr/>
          <p:nvPr/>
        </p:nvPicPr>
        <p:blipFill>
          <a:blip r:embed="rId5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0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9CA865C2-3A97-4396-B9A9-73207696DF0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BC906A-D722-4BD9-AD78-118609EF54DE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RETRIEVAL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7DAFB36-B4DE-4B75-9065-1E1DBB04CC31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Quick Check</a:t>
            </a:r>
          </a:p>
        </p:txBody>
      </p:sp>
      <p:sp>
        <p:nvSpPr>
          <p:cNvPr id="4" name="q0">
            <a:extLst>
              <a:ext uri="{FF2B5EF4-FFF2-40B4-BE49-F238E27FC236}">
                <a16:creationId xmlns:a16="http://schemas.microsoft.com/office/drawing/2014/main" id="{A448F312-6037-4B38-AC52-8964BDACD799}"/>
              </a:ext>
            </a:extLst>
          </p:cNvPr>
          <p:cNvSpPr>
            <a:spLocks noGrp="1"/>
          </p:cNvSpPr>
          <p:nvPr/>
        </p:nvSpPr>
        <p:spPr>
          <a:xfrm>
            <a:off x="952500" y="1714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DBDEA7-9FA4-4804-892A-63D33155CC6B}"/>
              </a:ext>
            </a:extLst>
          </p:cNvPr>
          <p:cNvSpPr>
            <a:spLocks noGrp="1"/>
          </p:cNvSpPr>
          <p:nvPr/>
        </p:nvSpPr>
        <p:spPr>
          <a:xfrm>
            <a:off x="1257300" y="1943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1. What is an algorithm?</a:t>
            </a:r>
          </a:p>
        </p:txBody>
      </p:sp>
      <p:sp>
        <p:nvSpPr>
          <p:cNvPr id="6" name="q1">
            <a:extLst>
              <a:ext uri="{FF2B5EF4-FFF2-40B4-BE49-F238E27FC236}">
                <a16:creationId xmlns:a16="http://schemas.microsoft.com/office/drawing/2014/main" id="{D7E23AF2-FD1C-4ED2-931C-BD92DE2A3621}"/>
              </a:ext>
            </a:extLst>
          </p:cNvPr>
          <p:cNvSpPr>
            <a:spLocks noGrp="1"/>
          </p:cNvSpPr>
          <p:nvPr/>
        </p:nvSpPr>
        <p:spPr>
          <a:xfrm>
            <a:off x="952500" y="2857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5F0FF4-267B-4788-81FB-3154A3FA4C7F}"/>
              </a:ext>
            </a:extLst>
          </p:cNvPr>
          <p:cNvSpPr>
            <a:spLocks noGrp="1"/>
          </p:cNvSpPr>
          <p:nvPr/>
        </p:nvSpPr>
        <p:spPr>
          <a:xfrm>
            <a:off x="1257300" y="3086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2. What does the move block do in Scratch?</a:t>
            </a:r>
          </a:p>
        </p:txBody>
      </p:sp>
      <p:sp>
        <p:nvSpPr>
          <p:cNvPr id="8" name="q2">
            <a:extLst>
              <a:ext uri="{FF2B5EF4-FFF2-40B4-BE49-F238E27FC236}">
                <a16:creationId xmlns:a16="http://schemas.microsoft.com/office/drawing/2014/main" id="{F2E25539-A728-41EA-9AB0-E4F5AF4809BA}"/>
              </a:ext>
            </a:extLst>
          </p:cNvPr>
          <p:cNvSpPr>
            <a:spLocks noGrp="1"/>
          </p:cNvSpPr>
          <p:nvPr/>
        </p:nvSpPr>
        <p:spPr>
          <a:xfrm>
            <a:off x="952500" y="4000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63EC74-F70A-4B60-A67B-47719F27C5FA}"/>
              </a:ext>
            </a:extLst>
          </p:cNvPr>
          <p:cNvSpPr>
            <a:spLocks noGrp="1"/>
          </p:cNvSpPr>
          <p:nvPr/>
        </p:nvSpPr>
        <p:spPr>
          <a:xfrm>
            <a:off x="1257300" y="4229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3. What is sequence?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FF7A96-DA0B-4321-B155-FFC99719C1C8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F16088-4942-4D5C-8D27-DCBDDF5584DC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4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47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C9D7EFFB-02A5-4DF5-ADC9-A06AF43901F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5F30E6-23A7-4DA5-BC04-309F8BF20DF3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THEORY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425CE6-3315-443F-AF5B-38233B3BD3DA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Big Idea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69897B5E-297A-4C5C-BE0F-1FDE17C7B575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A12CFA-C748-43FD-960F-26D049D9A806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Python runs commands in order.</a:t>
            </a:r>
            <a:br/>
            <a:r>
              <a:rPr sz="2550" b="1">
                <a:solidFill>
                  <a:srgbClr val="F8FBFF"/>
                </a:solidFill>
              </a:rPr>
              <a:t>Turtle follows each instruction exactly, just like a sprite following Scratch blocks.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593B87-B743-48F8-99BD-FA8280DA565C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24EC67-61BE-45C8-B908-F6111F068FFA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A191E1-26AC-42D1-A52F-371BE2BA2E5A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5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890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1BA1CE0A-E3AA-E45D-C9B3-1AFA346754CE}"/>
              </a:ext>
            </a:extLst>
          </p:cNvPr>
          <p:cNvSpPr/>
          <p:nvPr/>
        </p:nvSpPr>
        <p:spPr>
          <a:xfrm>
            <a:off x="2134880" y="1879600"/>
            <a:ext cx="7922239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B9AADB3-F811-40A4-95D0-CB19A1B7AB6C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I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37A7CA-7435-487F-8A66-7DFCB30DFBB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4ACEC7-9847-4D37-9C8D-DE1CC6865DF2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6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9E3E8050-AF48-FD51-7D43-F92E23CD740E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I DO" descr="Mu Editor screenshot showing Lesson I DO Turtle commands">
            <a:extLst>
              <a:ext uri="{FF2B5EF4-FFF2-40B4-BE49-F238E27FC236}">
                <a16:creationId xmlns:a16="http://schemas.microsoft.com/office/drawing/2014/main" id="{77D6EE39-52C8-BC3E-BBC4-3582CCE69FE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480" y="1981200"/>
            <a:ext cx="7719040" cy="4572000"/>
          </a:xfrm>
          <a:prstGeom prst="rect">
            <a:avLst/>
          </a:prstGeom>
        </p:spPr>
      </p:pic>
      <p:sp>
        <p:nvSpPr>
          <p:cNvPr id="15" name="Download I DO .py file">
            <a:hlinkClick r:id="rId5" action="ppaction://hlinkfile"/>
            <a:extLst>
              <a:ext uri="{FF2B5EF4-FFF2-40B4-BE49-F238E27FC236}">
                <a16:creationId xmlns:a16="http://schemas.microsoft.com/office/drawing/2014/main" id="{969B25E9-1548-1C3F-B018-22CDD1BF4732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I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F1EC43B6-2782-2489-4C41-5FE873882861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 1 I 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588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3B6E32D6-794D-D3F5-94A8-CCD58D23F4E5}"/>
              </a:ext>
            </a:extLst>
          </p:cNvPr>
          <p:cNvSpPr/>
          <p:nvPr/>
        </p:nvSpPr>
        <p:spPr>
          <a:xfrm>
            <a:off x="2917217" y="1879600"/>
            <a:ext cx="6357566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5F3EC7D-8246-4D0C-AE28-89FD6DDDA172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WE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970FCB-851B-40D7-A39F-42FF2C099FE0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32BCB7-4697-4308-8BF6-5B3DA1DA7F07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7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1AAD866A-8C9C-0218-E737-C88B56353034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WE DO" descr="Mu Editor screenshot showing Lesson WE DO Turtle commands">
            <a:extLst>
              <a:ext uri="{FF2B5EF4-FFF2-40B4-BE49-F238E27FC236}">
                <a16:creationId xmlns:a16="http://schemas.microsoft.com/office/drawing/2014/main" id="{57E513F1-5C75-F6E1-ED92-AA26774845FF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817" y="1981200"/>
            <a:ext cx="6154366" cy="4572000"/>
          </a:xfrm>
          <a:prstGeom prst="rect">
            <a:avLst/>
          </a:prstGeom>
        </p:spPr>
      </p:pic>
      <p:sp>
        <p:nvSpPr>
          <p:cNvPr id="15" name="Download WE DO .py file">
            <a:hlinkClick r:id="rId5" action="ppaction://hlinkfile"/>
            <a:extLst>
              <a:ext uri="{FF2B5EF4-FFF2-40B4-BE49-F238E27FC236}">
                <a16:creationId xmlns:a16="http://schemas.microsoft.com/office/drawing/2014/main" id="{B25A6A6F-A283-9495-0186-47A20E2B0618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We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EE0557CF-8097-FCA1-A561-345326CA91EC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I_do_we_do/lesson1_wedo.py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39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27214771-4ADD-4A90-9831-66A5FE3573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81D489-69D9-4E4D-9A46-4C92F651B3D1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YOU 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D4A9A7-36BD-44CC-8D1D-716DBD756024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Independent Task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8AD9D0C5-E0C0-4593-8AEC-4764933D2114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86611B-4EF7-4590-826A-6D3588F77B92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Bronze: triangle.</a:t>
            </a:r>
            <a:br/>
            <a:r>
              <a:rPr sz="2550" b="1">
                <a:solidFill>
                  <a:srgbClr val="F8FBFF"/>
                </a:solidFill>
              </a:rPr>
              <a:t>Silver: square with a different size.</a:t>
            </a:r>
            <a:br/>
            <a:r>
              <a:rPr sz="2550" b="1">
                <a:solidFill>
                  <a:srgbClr val="F8FBFF"/>
                </a:solidFill>
              </a:rPr>
              <a:t>Gold: initials using movement.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8E941F-143E-4B44-BBB7-CDE405093379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C5DC35-C9FA-4E17-B987-0728414064C9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5F3510-E35B-4BFF-896B-494D80C2495B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8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147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F8A9EFC7-8504-4FC1-8873-D1AE71F3F4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608FF3-A0D5-4E32-A35C-784637B867A2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WORKBOOK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2E7AB8-35A6-463F-BC2B-DB434041E474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Record Your Thinking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25088BE4-7062-493D-99D0-5541E0BFE63E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D27EF6-354D-4356-996D-039ABD15CAAB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Record your prediction, code observations and plenary answer.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CFB329-70CC-4074-A73B-D1EF4A757F46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322393-59C9-44B9-923C-36D323D569A1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EE1DAD-7CE4-4A81-BA33-6A731701FF82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9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74518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504</Words>
  <Application>Microsoft Office PowerPoint</Application>
  <DocSecurity>0</DocSecurity>
  <PresentationFormat>Widescreen</PresentationFormat>
  <Paragraphs>78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ChatGPT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[Staff] Angela Owen</cp:lastModifiedBy>
  <cp:revision>2</cp:revision>
  <dcterms:created xsi:type="dcterms:W3CDTF">2026-06-27T05:23:43Z</dcterms:created>
  <dcterms:modified xsi:type="dcterms:W3CDTF">2026-06-28T08:35:23Z</dcterms:modified>
</cp:coreProperties>
</file>