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"/>
          <p:cNvSpPr>
            <a:spLocks noGrp="1"/>
          </p:cNvSpPr>
          <p:nvPr>
            <p:ph type="hdr" sz="quarter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Date Placeholder"/>
          <p:cNvSpPr>
            <a:spLocks noGrp="1"/>
          </p:cNvSpPr>
          <p:nvPr>
            <p:ph type="dt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" name="Slide Image Placeholder"/>
          <p:cNvSpPr>
            <a:spLocks noGrp="1" noRot="1" noChangeAspect="1"/>
          </p:cNvSpPr>
          <p:nvPr>
            <p:ph type="sldImg" idx="2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" name="Notes Placeholder"/>
          <p:cNvSpPr>
            <a:spLocks noGrp="1"/>
          </p:cNvSpPr>
          <p:nvPr>
            <p:ph type="body" sz="quarter" idx="3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" name="Footer Placeholder"/>
          <p:cNvSpPr>
            <a:spLocks noGrp="1"/>
          </p:cNvSpPr>
          <p:nvPr>
            <p:ph type="ftr" sz="quarter" idx="4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" name="Slide Number Placeholder"/>
          <p:cNvSpPr>
            <a:spLocks noGrp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/>
    </a:lvl1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ast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lt"/>
          <a:cs typeface="+mj-lt"/>
        </a:defRPr>
      </a:lvl1pPr>
    </p:titleStyle>
    <p:bodyStyle>
      <a:lvl1pPr marL="228600" indent="-228600" algn="l">
        <a:lnSpc>
          <a:spcPct val="90000"/>
        </a:lnSpc>
        <a:spcBef>
          <a:spcPts val="1000"/>
        </a:spcBef>
        <a:buChar char="•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marL="685800" indent="-228600" algn="l">
        <a:lnSpc>
          <a:spcPct val="90000"/>
        </a:lnSpc>
        <a:spcBef>
          <a:spcPts val="500"/>
        </a:spcBef>
        <a:buChar char="•"/>
        <a:defRPr sz="2400">
          <a:solidFill>
            <a:schemeClr val="tx1"/>
          </a:solidFill>
          <a:latin typeface="+mn-lt"/>
          <a:ea typeface="+mn-lt"/>
          <a:cs typeface="+mn-lt"/>
        </a:defRPr>
      </a:lvl2pPr>
      <a:lvl3pPr marL="1143000" indent="-228600" algn="l">
        <a:lnSpc>
          <a:spcPct val="90000"/>
        </a:lnSpc>
        <a:spcBef>
          <a:spcPts val="500"/>
        </a:spcBef>
        <a:buChar char="•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marL="16002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4pPr>
      <a:lvl5pPr marL="20574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5pPr>
      <a:lvl6pPr marL="25146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6pPr>
      <a:lvl7pPr marL="29718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7pPr>
      <a:lvl8pPr marL="34290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8pPr>
      <a:lvl9pPr marL="38862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9pPr>
    </p:bodyStyle>
    <p:otherStyle>
      <a:lvl1pPr marL="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1pPr>
      <a:lvl2pPr marL="4572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2pPr>
      <a:lvl3pPr marL="9144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3pPr>
      <a:lvl4pPr marL="13716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4pPr>
      <a:lvl5pPr marL="18288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5pPr>
      <a:lvl6pPr marL="22860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6pPr>
      <a:lvl7pPr marL="27432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7pPr>
      <a:lvl8pPr marL="32004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8pPr>
      <a:lvl9pPr marL="36576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code-kaleidoscope.com/" TargetMode="Externa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0B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ero-bg">
            <a:extLst>
              <a:ext uri="{FF2B5EF4-FFF2-40B4-BE49-F238E27FC236}">
                <a16:creationId xmlns:a16="http://schemas.microsoft.com/office/drawing/2014/main" id="{D92AD357-55AE-4E2C-9866-9895C10C7EF3}"/>
              </a:ext>
            </a:extLst>
          </p:cNvPr>
          <p:cNvSpPr>
            <a:spLocks noGrp="1"/>
          </p:cNvSpPr>
          <p:nvPr/>
        </p:nvSpPr>
        <p:spPr>
          <a:xfrm>
            <a:off x="457200" y="457200"/>
            <a:ext cx="11277600" cy="5943600"/>
          </a:xfrm>
          <a:prstGeom prst="roundRect">
            <a:avLst>
              <a:gd name="adj" fmla="val 2564"/>
            </a:avLst>
          </a:prstGeom>
          <a:solidFill>
            <a:srgbClr val="11172D"/>
          </a:solidFill>
          <a:ln w="11430">
            <a:solidFill>
              <a:srgbClr val="2C2A4D"/>
            </a:solidFill>
            <a:prstDash val="solid"/>
          </a:ln>
        </p:spPr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B75D85C-CCD2-4F22-841C-AB9CC7C469DF}"/>
              </a:ext>
            </a:extLst>
          </p:cNvPr>
          <p:cNvSpPr>
            <a:spLocks noGrp="1"/>
          </p:cNvSpPr>
          <p:nvPr/>
        </p:nvSpPr>
        <p:spPr>
          <a:xfrm>
            <a:off x="857250" y="914400"/>
            <a:ext cx="4381500" cy="3238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>
              <a:defRPr sz="1350" b="1">
                <a:solidFill>
                  <a:srgbClr val="BFF8F2"/>
                </a:solidFill>
              </a:defRPr>
            </a:pPr>
            <a:r>
              <a:rPr sz="1350" b="1">
                <a:solidFill>
                  <a:srgbClr val="BFF8F2"/>
                </a:solidFill>
              </a:rPr>
              <a:t>INTRODUCTION LESSON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35C37A1-270D-4456-B6B7-50119F280463}"/>
              </a:ext>
            </a:extLst>
          </p:cNvPr>
          <p:cNvSpPr>
            <a:spLocks noGrp="1"/>
          </p:cNvSpPr>
          <p:nvPr/>
        </p:nvSpPr>
        <p:spPr>
          <a:xfrm>
            <a:off x="857250" y="1600200"/>
            <a:ext cx="8191500" cy="15240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>
              <a:defRPr sz="4200" b="1">
                <a:solidFill>
                  <a:srgbClr val="F8FBFF"/>
                </a:solidFill>
              </a:defRPr>
            </a:pPr>
            <a:r>
              <a:rPr sz="4200" b="1">
                <a:solidFill>
                  <a:srgbClr val="F8FBFF"/>
                </a:solidFill>
              </a:rPr>
              <a:t>Exploring Code Kaleidoscope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0CD1AA-C5D0-47EF-B916-CA080D164DFE}"/>
              </a:ext>
            </a:extLst>
          </p:cNvPr>
          <p:cNvSpPr>
            <a:spLocks noGrp="1"/>
          </p:cNvSpPr>
          <p:nvPr/>
        </p:nvSpPr>
        <p:spPr>
          <a:xfrm>
            <a:off x="876300" y="3314700"/>
            <a:ext cx="7239000" cy="8572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>
              <a:defRPr sz="1800">
                <a:solidFill>
                  <a:srgbClr val="CDD3E8"/>
                </a:solidFill>
              </a:defRPr>
            </a:pPr>
            <a:r>
              <a:rPr sz="1800">
                <a:solidFill>
                  <a:srgbClr val="CDD3E8"/>
                </a:solidFill>
              </a:rPr>
              <a:t>Explore the drawing workspace, make predictions and explain how code can create visual output.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123CA4D-4B91-4294-AA48-A05EC98537E9}"/>
              </a:ext>
            </a:extLst>
          </p:cNvPr>
          <p:cNvSpPr>
            <a:spLocks noGrp="1"/>
          </p:cNvSpPr>
          <p:nvPr/>
        </p:nvSpPr>
        <p:spPr>
          <a:xfrm>
            <a:off x="876300" y="4876800"/>
            <a:ext cx="4000500" cy="3429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>
              <a:defRPr sz="1800" b="1">
                <a:solidFill>
                  <a:srgbClr val="10D3C7"/>
                </a:solidFill>
              </a:defRPr>
            </a:pPr>
            <a:r>
              <a:rPr sz="1800" b="1">
                <a:solidFill>
                  <a:srgbClr val="10D3C7"/>
                </a:solidFill>
              </a:rPr>
              <a:t>Teaching presentation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CE5B0F5-F595-4826-BF6E-ABEFA9ACF8D6}"/>
              </a:ext>
            </a:extLst>
          </p:cNvPr>
          <p:cNvSpPr>
            <a:spLocks noGrp="1"/>
          </p:cNvSpPr>
          <p:nvPr/>
        </p:nvSpPr>
        <p:spPr>
          <a:xfrm>
            <a:off x="666750" y="6496050"/>
            <a:ext cx="6477000" cy="2286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>
              <a:defRPr sz="975">
                <a:solidFill>
                  <a:srgbClr val="8D94AD"/>
                </a:solidFill>
              </a:defRPr>
            </a:pPr>
            <a:r>
              <a:rPr sz="975">
                <a:solidFill>
                  <a:srgbClr val="8D94AD"/>
                </a:solidFill>
              </a:rPr>
              <a:t>Code Kaleidoscope • Creative Code. Colourful Thinking.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B5396BE-C88D-4F2C-A075-1AD35DF1A7D2}"/>
              </a:ext>
            </a:extLst>
          </p:cNvPr>
          <p:cNvSpPr>
            <a:spLocks noGrp="1"/>
          </p:cNvSpPr>
          <p:nvPr/>
        </p:nvSpPr>
        <p:spPr>
          <a:xfrm>
            <a:off x="11049000" y="6496050"/>
            <a:ext cx="476250" cy="2286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 algn="r">
              <a:defRPr sz="975">
                <a:solidFill>
                  <a:srgbClr val="8D94AD"/>
                </a:solidFill>
              </a:defRPr>
            </a:pPr>
            <a:r>
              <a:rPr sz="975">
                <a:solidFill>
                  <a:srgbClr val="8D94AD"/>
                </a:solidFill>
              </a:rPr>
              <a:t>1</a:t>
            </a:r>
          </a:p>
        </p:txBody>
      </p:sp>
      <p:pic>
        <p:nvPicPr>
          <p:cNvPr id="8" name="Code Kaleidoscope logo"/>
          <p:cNvPicPr/>
          <p:nvPr/>
        </p:nvPicPr>
        <p:blipFill>
          <a:blip r:embed="rId3"/>
          <a:stretch>
            <a:fillRect/>
          </a:stretch>
        </p:blipFill>
        <p:spPr>
          <a:xfrm>
            <a:off x="10252545" y="6145557"/>
            <a:ext cx="1720000" cy="547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9682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0B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op-accent">
            <a:extLst>
              <a:ext uri="{FF2B5EF4-FFF2-40B4-BE49-F238E27FC236}">
                <a16:creationId xmlns:a16="http://schemas.microsoft.com/office/drawing/2014/main" id="{830397B6-7971-456A-B344-302992C64726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114300"/>
          </a:xfrm>
          <a:prstGeom prst="roundRect">
            <a:avLst>
              <a:gd name="adj" fmla="val 0"/>
            </a:avLst>
          </a:prstGeom>
          <a:solidFill>
            <a:srgbClr val="10D3C7"/>
          </a:solidFill>
          <a:ln w="11430">
            <a:solidFill>
              <a:srgbClr val="10D3C7"/>
            </a:solidFill>
            <a:prstDash val="solid"/>
          </a:ln>
        </p:spPr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5F27484-E9D6-4B3B-8BD7-2A6F1FEB3D75}"/>
              </a:ext>
            </a:extLst>
          </p:cNvPr>
          <p:cNvSpPr>
            <a:spLocks noGrp="1"/>
          </p:cNvSpPr>
          <p:nvPr/>
        </p:nvSpPr>
        <p:spPr>
          <a:xfrm>
            <a:off x="666750" y="419100"/>
            <a:ext cx="4095750" cy="2857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>
              <a:defRPr sz="1200" b="1">
                <a:solidFill>
                  <a:srgbClr val="BFF8F2"/>
                </a:solidFill>
              </a:defRPr>
            </a:pPr>
            <a:r>
              <a:rPr sz="1200" b="1">
                <a:solidFill>
                  <a:srgbClr val="BFF8F2"/>
                </a:solidFill>
              </a:rPr>
              <a:t>WAGOLL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E3DEE38-2924-4ADB-91CF-186755D34609}"/>
              </a:ext>
            </a:extLst>
          </p:cNvPr>
          <p:cNvSpPr>
            <a:spLocks noGrp="1"/>
          </p:cNvSpPr>
          <p:nvPr/>
        </p:nvSpPr>
        <p:spPr>
          <a:xfrm>
            <a:off x="666750" y="742950"/>
            <a:ext cx="10668000" cy="7048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>
              <a:defRPr sz="3150" b="1">
                <a:solidFill>
                  <a:srgbClr val="F8FBFF"/>
                </a:solidFill>
              </a:defRPr>
            </a:pPr>
            <a:r>
              <a:rPr sz="3150" b="1">
                <a:solidFill>
                  <a:srgbClr val="F8FBFF"/>
                </a:solidFill>
              </a:rPr>
              <a:t>What a Good One Looks Like</a:t>
            </a:r>
          </a:p>
        </p:txBody>
      </p:sp>
      <p:sp>
        <p:nvSpPr>
          <p:cNvPr id="4" name="frame-hero.png">
            <a:extLst>
              <a:ext uri="{FF2B5EF4-FFF2-40B4-BE49-F238E27FC236}">
                <a16:creationId xmlns:a16="http://schemas.microsoft.com/office/drawing/2014/main" id="{F97FC01C-2AA5-4497-BD35-87DD24880C9F}"/>
              </a:ext>
            </a:extLst>
          </p:cNvPr>
          <p:cNvSpPr>
            <a:spLocks noGrp="1"/>
          </p:cNvSpPr>
          <p:nvPr/>
        </p:nvSpPr>
        <p:spPr>
          <a:xfrm>
            <a:off x="1619250" y="1524000"/>
            <a:ext cx="8953500" cy="3714750"/>
          </a:xfrm>
          <a:prstGeom prst="roundRect">
            <a:avLst>
              <a:gd name="adj" fmla="val 3077"/>
            </a:avLst>
          </a:prstGeom>
          <a:solidFill>
            <a:srgbClr val="050610"/>
          </a:solidFill>
          <a:ln w="11430">
            <a:solidFill>
              <a:srgbClr val="10D3C7"/>
            </a:solidFill>
            <a:prstDash val="solid"/>
          </a:ln>
        </p:spPr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3830411" y="1619250"/>
            <a:ext cx="4531179" cy="3524250"/>
          </a:xfrm>
          <a:prstGeom prst="roundRect">
            <a:avLst>
              <a:gd name="adj" fmla="val 2162"/>
            </a:avLst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A07AF4E-8F73-462A-B6CF-C605594FB971}"/>
              </a:ext>
            </a:extLst>
          </p:cNvPr>
          <p:cNvSpPr>
            <a:spLocks noGrp="1"/>
          </p:cNvSpPr>
          <p:nvPr/>
        </p:nvSpPr>
        <p:spPr>
          <a:xfrm>
            <a:off x="1619250" y="5524500"/>
            <a:ext cx="8953500" cy="3238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 algn="ctr">
              <a:defRPr sz="1650" b="1">
                <a:solidFill>
                  <a:srgbClr val="10D3C7"/>
                </a:solidFill>
              </a:defRPr>
            </a:pPr>
            <a:r>
              <a:rPr sz="1650" b="1">
                <a:solidFill>
                  <a:srgbClr val="10D3C7"/>
                </a:solidFill>
              </a:rPr>
              <a:t>Use this example to discuss what works well and what could be modified.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C1BC92-01F7-49DB-BA19-EDB63FC165AB}"/>
              </a:ext>
            </a:extLst>
          </p:cNvPr>
          <p:cNvSpPr>
            <a:spLocks noGrp="1"/>
          </p:cNvSpPr>
          <p:nvPr/>
        </p:nvSpPr>
        <p:spPr>
          <a:xfrm>
            <a:off x="666750" y="6496050"/>
            <a:ext cx="6477000" cy="2286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>
              <a:defRPr sz="975">
                <a:solidFill>
                  <a:srgbClr val="8D94AD"/>
                </a:solidFill>
              </a:defRPr>
            </a:pPr>
            <a:r>
              <a:rPr sz="975">
                <a:solidFill>
                  <a:srgbClr val="8D94AD"/>
                </a:solidFill>
              </a:rPr>
              <a:t>Code Kaleidoscope • Creative Code. Colourful Thinking.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5CCB6CE-F6EF-4F4A-A81E-5EE9D34D33F4}"/>
              </a:ext>
            </a:extLst>
          </p:cNvPr>
          <p:cNvSpPr>
            <a:spLocks noGrp="1"/>
          </p:cNvSpPr>
          <p:nvPr/>
        </p:nvSpPr>
        <p:spPr>
          <a:xfrm>
            <a:off x="11049000" y="6496050"/>
            <a:ext cx="476250" cy="2286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 algn="r">
              <a:defRPr sz="975">
                <a:solidFill>
                  <a:srgbClr val="8D94AD"/>
                </a:solidFill>
              </a:defRPr>
            </a:pPr>
            <a:r>
              <a:rPr sz="975">
                <a:solidFill>
                  <a:srgbClr val="8D94AD"/>
                </a:solidFill>
              </a:rPr>
              <a:t>10</a:t>
            </a:r>
          </a:p>
        </p:txBody>
      </p:sp>
      <p:pic>
        <p:nvPicPr>
          <p:cNvPr id="14" name="Code Kaleidoscope logo"/>
          <p:cNvPicPr/>
          <p:nvPr/>
        </p:nvPicPr>
        <p:blipFill>
          <a:blip r:embed="rId4"/>
          <a:stretch>
            <a:fillRect/>
          </a:stretch>
        </p:blipFill>
        <p:spPr>
          <a:xfrm>
            <a:off x="10252545" y="6145557"/>
            <a:ext cx="1720000" cy="547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3832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0B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op-accent">
            <a:extLst>
              <a:ext uri="{FF2B5EF4-FFF2-40B4-BE49-F238E27FC236}">
                <a16:creationId xmlns:a16="http://schemas.microsoft.com/office/drawing/2014/main" id="{1E158370-1E3B-4DB4-AFE4-436C5EE461A0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114300"/>
          </a:xfrm>
          <a:prstGeom prst="roundRect">
            <a:avLst>
              <a:gd name="adj" fmla="val 0"/>
            </a:avLst>
          </a:prstGeom>
          <a:solidFill>
            <a:srgbClr val="10D3C7"/>
          </a:solidFill>
          <a:ln w="11430">
            <a:solidFill>
              <a:srgbClr val="10D3C7"/>
            </a:solidFill>
            <a:prstDash val="solid"/>
          </a:ln>
        </p:spPr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F9F5112-1F70-4C1B-AC1D-7C1E7F12C4E2}"/>
              </a:ext>
            </a:extLst>
          </p:cNvPr>
          <p:cNvSpPr>
            <a:spLocks noGrp="1"/>
          </p:cNvSpPr>
          <p:nvPr/>
        </p:nvSpPr>
        <p:spPr>
          <a:xfrm>
            <a:off x="666750" y="419100"/>
            <a:ext cx="4095750" cy="2857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>
              <a:defRPr sz="1200" b="1">
                <a:solidFill>
                  <a:srgbClr val="BFF8F2"/>
                </a:solidFill>
              </a:defRPr>
            </a:pPr>
            <a:r>
              <a:rPr sz="1200" b="1">
                <a:solidFill>
                  <a:srgbClr val="BFF8F2"/>
                </a:solidFill>
              </a:rPr>
              <a:t>SUCCESS CRITERIA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433F102-8596-4977-9532-97E528F26911}"/>
              </a:ext>
            </a:extLst>
          </p:cNvPr>
          <p:cNvSpPr>
            <a:spLocks noGrp="1"/>
          </p:cNvSpPr>
          <p:nvPr/>
        </p:nvSpPr>
        <p:spPr>
          <a:xfrm>
            <a:off x="666750" y="742950"/>
            <a:ext cx="10668000" cy="7048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>
              <a:defRPr sz="3150" b="1">
                <a:solidFill>
                  <a:srgbClr val="F8FBFF"/>
                </a:solidFill>
              </a:defRPr>
            </a:pPr>
            <a:r>
              <a:rPr sz="3150" b="1">
                <a:solidFill>
                  <a:srgbClr val="F8FBFF"/>
                </a:solidFill>
              </a:rPr>
              <a:t>By the End of the Lesson</a:t>
            </a:r>
          </a:p>
        </p:txBody>
      </p:sp>
      <p:sp>
        <p:nvSpPr>
          <p:cNvPr id="4" name="sc0">
            <a:extLst>
              <a:ext uri="{FF2B5EF4-FFF2-40B4-BE49-F238E27FC236}">
                <a16:creationId xmlns:a16="http://schemas.microsoft.com/office/drawing/2014/main" id="{637894EA-4549-4664-938B-C49EB7F7F66B}"/>
              </a:ext>
            </a:extLst>
          </p:cNvPr>
          <p:cNvSpPr>
            <a:spLocks noGrp="1"/>
          </p:cNvSpPr>
          <p:nvPr/>
        </p:nvSpPr>
        <p:spPr>
          <a:xfrm>
            <a:off x="1143000" y="1714500"/>
            <a:ext cx="9906000" cy="781050"/>
          </a:xfrm>
          <a:prstGeom prst="roundRect">
            <a:avLst>
              <a:gd name="adj" fmla="val 14634"/>
            </a:avLst>
          </a:prstGeom>
          <a:solidFill>
            <a:srgbClr val="121126"/>
          </a:solidFill>
          <a:ln w="11430">
            <a:solidFill>
              <a:srgbClr val="10D3C7"/>
            </a:solidFill>
            <a:prstDash val="solid"/>
          </a:ln>
        </p:spPr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F0E00C-DB94-4B99-ABF0-E643083AC602}"/>
              </a:ext>
            </a:extLst>
          </p:cNvPr>
          <p:cNvSpPr>
            <a:spLocks noGrp="1"/>
          </p:cNvSpPr>
          <p:nvPr/>
        </p:nvSpPr>
        <p:spPr>
          <a:xfrm>
            <a:off x="1428750" y="1924050"/>
            <a:ext cx="9334500" cy="3810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>
              <a:defRPr sz="2175" b="1">
                <a:solidFill>
                  <a:srgbClr val="F8FBFF"/>
                </a:solidFill>
              </a:defRPr>
            </a:pPr>
            <a:r>
              <a:rPr sz="2175" b="1">
                <a:solidFill>
                  <a:srgbClr val="F8FBFF"/>
                </a:solidFill>
              </a:rPr>
              <a:t>✓ I can use the workspace safely.</a:t>
            </a:r>
          </a:p>
        </p:txBody>
      </p:sp>
      <p:sp>
        <p:nvSpPr>
          <p:cNvPr id="6" name="sc1">
            <a:extLst>
              <a:ext uri="{FF2B5EF4-FFF2-40B4-BE49-F238E27FC236}">
                <a16:creationId xmlns:a16="http://schemas.microsoft.com/office/drawing/2014/main" id="{B9FD7603-BE1A-4F72-A8AD-56394A583B42}"/>
              </a:ext>
            </a:extLst>
          </p:cNvPr>
          <p:cNvSpPr>
            <a:spLocks noGrp="1"/>
          </p:cNvSpPr>
          <p:nvPr/>
        </p:nvSpPr>
        <p:spPr>
          <a:xfrm>
            <a:off x="1143000" y="2809875"/>
            <a:ext cx="9906000" cy="781050"/>
          </a:xfrm>
          <a:prstGeom prst="roundRect">
            <a:avLst>
              <a:gd name="adj" fmla="val 14634"/>
            </a:avLst>
          </a:prstGeom>
          <a:solidFill>
            <a:srgbClr val="121126"/>
          </a:solidFill>
          <a:ln w="11430">
            <a:solidFill>
              <a:srgbClr val="8B45FF"/>
            </a:solidFill>
            <a:prstDash val="solid"/>
          </a:ln>
        </p:spPr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B00641-2A90-45AC-A9EC-E1B3B7D3DDD5}"/>
              </a:ext>
            </a:extLst>
          </p:cNvPr>
          <p:cNvSpPr>
            <a:spLocks noGrp="1"/>
          </p:cNvSpPr>
          <p:nvPr/>
        </p:nvSpPr>
        <p:spPr>
          <a:xfrm>
            <a:off x="1428750" y="3019425"/>
            <a:ext cx="9334500" cy="3810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>
              <a:defRPr sz="2175" b="1">
                <a:solidFill>
                  <a:srgbClr val="F8FBFF"/>
                </a:solidFill>
              </a:defRPr>
            </a:pPr>
            <a:r>
              <a:rPr sz="2175" b="1">
                <a:solidFill>
                  <a:srgbClr val="F8FBFF"/>
                </a:solidFill>
              </a:rPr>
              <a:t>✓ I can predict what a change might do.</a:t>
            </a:r>
          </a:p>
        </p:txBody>
      </p:sp>
      <p:sp>
        <p:nvSpPr>
          <p:cNvPr id="8" name="sc2">
            <a:extLst>
              <a:ext uri="{FF2B5EF4-FFF2-40B4-BE49-F238E27FC236}">
                <a16:creationId xmlns:a16="http://schemas.microsoft.com/office/drawing/2014/main" id="{55DE7543-435D-4C6F-B116-DFD3EA5841DF}"/>
              </a:ext>
            </a:extLst>
          </p:cNvPr>
          <p:cNvSpPr>
            <a:spLocks noGrp="1"/>
          </p:cNvSpPr>
          <p:nvPr/>
        </p:nvSpPr>
        <p:spPr>
          <a:xfrm>
            <a:off x="1143000" y="3905250"/>
            <a:ext cx="9906000" cy="781050"/>
          </a:xfrm>
          <a:prstGeom prst="roundRect">
            <a:avLst>
              <a:gd name="adj" fmla="val 14634"/>
            </a:avLst>
          </a:prstGeom>
          <a:solidFill>
            <a:srgbClr val="121126"/>
          </a:solidFill>
          <a:ln w="11430">
            <a:solidFill>
              <a:srgbClr val="10D3C7"/>
            </a:solidFill>
            <a:prstDash val="solid"/>
          </a:ln>
        </p:spPr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44C2056-5E4B-430A-847F-F16661C04670}"/>
              </a:ext>
            </a:extLst>
          </p:cNvPr>
          <p:cNvSpPr>
            <a:spLocks noGrp="1"/>
          </p:cNvSpPr>
          <p:nvPr/>
        </p:nvSpPr>
        <p:spPr>
          <a:xfrm>
            <a:off x="1428750" y="4114800"/>
            <a:ext cx="9334500" cy="3810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>
              <a:defRPr sz="2175" b="1">
                <a:solidFill>
                  <a:srgbClr val="F8FBFF"/>
                </a:solidFill>
              </a:defRPr>
            </a:pPr>
            <a:r>
              <a:rPr sz="2175" b="1">
                <a:solidFill>
                  <a:srgbClr val="F8FBFF"/>
                </a:solidFill>
              </a:rPr>
              <a:t>✓ I can describe the output using key vocabulary.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E46E4C-C4EB-47D2-9DE9-CCED71868AD2}"/>
              </a:ext>
            </a:extLst>
          </p:cNvPr>
          <p:cNvSpPr>
            <a:spLocks noGrp="1"/>
          </p:cNvSpPr>
          <p:nvPr/>
        </p:nvSpPr>
        <p:spPr>
          <a:xfrm>
            <a:off x="666750" y="6496050"/>
            <a:ext cx="6477000" cy="2286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>
              <a:defRPr sz="975">
                <a:solidFill>
                  <a:srgbClr val="8D94AD"/>
                </a:solidFill>
              </a:defRPr>
            </a:pPr>
            <a:r>
              <a:rPr sz="975">
                <a:solidFill>
                  <a:srgbClr val="8D94AD"/>
                </a:solidFill>
              </a:rPr>
              <a:t>Code Kaleidoscope • Creative Code. Colourful Thinking.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9962876-0A8D-493A-98F4-6E501E44B24E}"/>
              </a:ext>
            </a:extLst>
          </p:cNvPr>
          <p:cNvSpPr>
            <a:spLocks noGrp="1"/>
          </p:cNvSpPr>
          <p:nvPr/>
        </p:nvSpPr>
        <p:spPr>
          <a:xfrm>
            <a:off x="11049000" y="6496050"/>
            <a:ext cx="476250" cy="2286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 algn="r">
              <a:defRPr sz="975">
                <a:solidFill>
                  <a:srgbClr val="8D94AD"/>
                </a:solidFill>
              </a:defRPr>
            </a:pPr>
            <a:r>
              <a:rPr sz="975">
                <a:solidFill>
                  <a:srgbClr val="8D94AD"/>
                </a:solidFill>
              </a:rPr>
              <a:t>11</a:t>
            </a:r>
          </a:p>
        </p:txBody>
      </p:sp>
      <p:pic>
        <p:nvPicPr>
          <p:cNvPr id="12" name="Code Kaleidoscope logo"/>
          <p:cNvPicPr/>
          <p:nvPr/>
        </p:nvPicPr>
        <p:blipFill>
          <a:blip r:embed="rId3"/>
          <a:stretch>
            <a:fillRect/>
          </a:stretch>
        </p:blipFill>
        <p:spPr>
          <a:xfrm>
            <a:off x="10252545" y="6145557"/>
            <a:ext cx="1720000" cy="547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8311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0B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-accent">
            <a:extLst>
              <a:ext uri="{FF2B5EF4-FFF2-40B4-BE49-F238E27FC236}">
                <a16:creationId xmlns:a16="http://schemas.microsoft.com/office/drawing/2014/main" id="{0B6507B8-A000-419B-874C-2353118AD0A6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114300"/>
          </a:xfrm>
          <a:prstGeom prst="roundRect">
            <a:avLst>
              <a:gd name="adj" fmla="val 0"/>
            </a:avLst>
          </a:prstGeom>
          <a:solidFill>
            <a:srgbClr val="10D3C7"/>
          </a:solidFill>
          <a:ln w="11430">
            <a:solidFill>
              <a:srgbClr val="10D3C7"/>
            </a:solidFill>
            <a:prstDash val="solid"/>
          </a:ln>
        </p:spPr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C297B98-AA5F-411F-9FD7-5E1C35E1D6B4}"/>
              </a:ext>
            </a:extLst>
          </p:cNvPr>
          <p:cNvSpPr>
            <a:spLocks noGrp="1"/>
          </p:cNvSpPr>
          <p:nvPr/>
        </p:nvSpPr>
        <p:spPr>
          <a:xfrm>
            <a:off x="666750" y="419100"/>
            <a:ext cx="4095750" cy="2857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>
              <a:defRPr sz="1200" b="1">
                <a:solidFill>
                  <a:srgbClr val="BFF8F2"/>
                </a:solidFill>
              </a:defRPr>
            </a:pPr>
            <a:r>
              <a:rPr sz="1200" b="1">
                <a:solidFill>
                  <a:srgbClr val="BFF8F2"/>
                </a:solidFill>
              </a:rPr>
              <a:t>PLENARY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884893C-6E1E-46EE-B8A6-9C54E146C451}"/>
              </a:ext>
            </a:extLst>
          </p:cNvPr>
          <p:cNvSpPr>
            <a:spLocks noGrp="1"/>
          </p:cNvSpPr>
          <p:nvPr/>
        </p:nvSpPr>
        <p:spPr>
          <a:xfrm>
            <a:off x="666750" y="742950"/>
            <a:ext cx="10668000" cy="7048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>
              <a:defRPr sz="3150" b="1">
                <a:solidFill>
                  <a:srgbClr val="F8FBFF"/>
                </a:solidFill>
              </a:defRPr>
            </a:pPr>
            <a:r>
              <a:rPr sz="3150" b="1">
                <a:solidFill>
                  <a:srgbClr val="F8FBFF"/>
                </a:solidFill>
              </a:rPr>
              <a:t>Plenary Question</a:t>
            </a:r>
          </a:p>
        </p:txBody>
      </p:sp>
      <p:sp>
        <p:nvSpPr>
          <p:cNvPr id="4" name="plenary">
            <a:extLst>
              <a:ext uri="{FF2B5EF4-FFF2-40B4-BE49-F238E27FC236}">
                <a16:creationId xmlns:a16="http://schemas.microsoft.com/office/drawing/2014/main" id="{548C690D-7C6E-487B-8433-04CA3B4FF999}"/>
              </a:ext>
            </a:extLst>
          </p:cNvPr>
          <p:cNvSpPr>
            <a:spLocks noGrp="1"/>
          </p:cNvSpPr>
          <p:nvPr/>
        </p:nvSpPr>
        <p:spPr>
          <a:xfrm>
            <a:off x="1143000" y="1905000"/>
            <a:ext cx="9906000" cy="2000250"/>
          </a:xfrm>
          <a:prstGeom prst="roundRect">
            <a:avLst>
              <a:gd name="adj" fmla="val 7619"/>
            </a:avLst>
          </a:prstGeom>
          <a:solidFill>
            <a:srgbClr val="2B1634"/>
          </a:solidFill>
          <a:ln w="11430">
            <a:solidFill>
              <a:srgbClr val="FF4FA3"/>
            </a:solidFill>
            <a:prstDash val="solid"/>
          </a:ln>
        </p:spPr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F09C68-FAA0-45C3-B1E2-AEDEA5BC5D71}"/>
              </a:ext>
            </a:extLst>
          </p:cNvPr>
          <p:cNvSpPr>
            <a:spLocks noGrp="1"/>
          </p:cNvSpPr>
          <p:nvPr/>
        </p:nvSpPr>
        <p:spPr>
          <a:xfrm>
            <a:off x="1524000" y="2381250"/>
            <a:ext cx="9144000" cy="9525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>
              <a:defRPr sz="2850" b="1">
                <a:solidFill>
                  <a:srgbClr val="F8FBFF"/>
                </a:solidFill>
              </a:defRPr>
            </a:pPr>
            <a:r>
              <a:rPr sz="2850" b="1">
                <a:solidFill>
                  <a:srgbClr val="F8FBFF"/>
                </a:solidFill>
              </a:rPr>
              <a:t>Which setting had the biggest impact on your artwork, and why?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86A7905-7C2A-474B-B899-4AE7F60AD1A8}"/>
              </a:ext>
            </a:extLst>
          </p:cNvPr>
          <p:cNvSpPr>
            <a:spLocks noGrp="1"/>
          </p:cNvSpPr>
          <p:nvPr/>
        </p:nvSpPr>
        <p:spPr>
          <a:xfrm>
            <a:off x="1524000" y="4343400"/>
            <a:ext cx="9144000" cy="3619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>
              <a:defRPr sz="1800">
                <a:solidFill>
                  <a:srgbClr val="CDD3E8"/>
                </a:solidFill>
              </a:defRPr>
            </a:pPr>
            <a:r>
              <a:rPr sz="1800">
                <a:solidFill>
                  <a:srgbClr val="CDD3E8"/>
                </a:solidFill>
              </a:rPr>
              <a:t>Answer in your workbook using key vocabulary from today.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699BA24-73F2-419E-A4E8-C367C23C209D}"/>
              </a:ext>
            </a:extLst>
          </p:cNvPr>
          <p:cNvSpPr>
            <a:spLocks noGrp="1"/>
          </p:cNvSpPr>
          <p:nvPr/>
        </p:nvSpPr>
        <p:spPr>
          <a:xfrm>
            <a:off x="666750" y="6496050"/>
            <a:ext cx="6477000" cy="2286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>
              <a:defRPr sz="975">
                <a:solidFill>
                  <a:srgbClr val="8D94AD"/>
                </a:solidFill>
              </a:defRPr>
            </a:pPr>
            <a:r>
              <a:rPr sz="975">
                <a:solidFill>
                  <a:srgbClr val="8D94AD"/>
                </a:solidFill>
              </a:rPr>
              <a:t>Code Kaleidoscope • Creative Code. Colourful Thinking.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FFF2F7D-5396-466D-A25A-0BF2015D117C}"/>
              </a:ext>
            </a:extLst>
          </p:cNvPr>
          <p:cNvSpPr>
            <a:spLocks noGrp="1"/>
          </p:cNvSpPr>
          <p:nvPr/>
        </p:nvSpPr>
        <p:spPr>
          <a:xfrm>
            <a:off x="11049000" y="6496050"/>
            <a:ext cx="476250" cy="2286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 algn="r">
              <a:defRPr sz="975">
                <a:solidFill>
                  <a:srgbClr val="8D94AD"/>
                </a:solidFill>
              </a:defRPr>
            </a:pPr>
            <a:r>
              <a:rPr sz="975">
                <a:solidFill>
                  <a:srgbClr val="8D94AD"/>
                </a:solidFill>
              </a:rPr>
              <a:t>12</a:t>
            </a:r>
          </a:p>
        </p:txBody>
      </p:sp>
      <p:pic>
        <p:nvPicPr>
          <p:cNvPr id="9" name="Code Kaleidoscope logo"/>
          <p:cNvPicPr/>
          <p:nvPr/>
        </p:nvPicPr>
        <p:blipFill>
          <a:blip r:embed="rId3"/>
          <a:stretch>
            <a:fillRect/>
          </a:stretch>
        </p:blipFill>
        <p:spPr>
          <a:xfrm>
            <a:off x="10252545" y="6145557"/>
            <a:ext cx="1720000" cy="547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1393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0B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op-accent">
            <a:extLst>
              <a:ext uri="{FF2B5EF4-FFF2-40B4-BE49-F238E27FC236}">
                <a16:creationId xmlns:a16="http://schemas.microsoft.com/office/drawing/2014/main" id="{70C9F84C-D268-4E9A-A145-AFA78BA492A5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114300"/>
          </a:xfrm>
          <a:prstGeom prst="roundRect">
            <a:avLst>
              <a:gd name="adj" fmla="val 0"/>
            </a:avLst>
          </a:prstGeom>
          <a:solidFill>
            <a:srgbClr val="10D3C7"/>
          </a:solidFill>
          <a:ln w="11430">
            <a:solidFill>
              <a:srgbClr val="10D3C7"/>
            </a:solidFill>
            <a:prstDash val="solid"/>
          </a:ln>
        </p:spPr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FD001D4-B9B6-48E6-91C5-663EA444DD18}"/>
              </a:ext>
            </a:extLst>
          </p:cNvPr>
          <p:cNvSpPr>
            <a:spLocks noGrp="1"/>
          </p:cNvSpPr>
          <p:nvPr/>
        </p:nvSpPr>
        <p:spPr>
          <a:xfrm>
            <a:off x="666750" y="419100"/>
            <a:ext cx="4095750" cy="2857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>
              <a:defRPr sz="1200" b="1">
                <a:solidFill>
                  <a:srgbClr val="BFF8F2"/>
                </a:solidFill>
              </a:defRPr>
            </a:pPr>
            <a:r>
              <a:rPr sz="1200" b="1">
                <a:solidFill>
                  <a:srgbClr val="BFF8F2"/>
                </a:solidFill>
              </a:rPr>
              <a:t>INTRODUCTION LESSON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37F7CAA-089F-49E2-A90F-A37A5E49B675}"/>
              </a:ext>
            </a:extLst>
          </p:cNvPr>
          <p:cNvSpPr>
            <a:spLocks noGrp="1"/>
          </p:cNvSpPr>
          <p:nvPr/>
        </p:nvSpPr>
        <p:spPr>
          <a:xfrm>
            <a:off x="666750" y="742950"/>
            <a:ext cx="10668000" cy="7048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>
              <a:defRPr sz="3150" b="1">
                <a:solidFill>
                  <a:srgbClr val="F8FBFF"/>
                </a:solidFill>
              </a:defRPr>
            </a:pPr>
            <a:r>
              <a:rPr sz="3150" b="1">
                <a:solidFill>
                  <a:srgbClr val="F8FBFF"/>
                </a:solidFill>
              </a:rPr>
              <a:t>Learning Aim</a:t>
            </a:r>
          </a:p>
        </p:txBody>
      </p:sp>
      <p:sp>
        <p:nvSpPr>
          <p:cNvPr id="4" name="aim">
            <a:extLst>
              <a:ext uri="{FF2B5EF4-FFF2-40B4-BE49-F238E27FC236}">
                <a16:creationId xmlns:a16="http://schemas.microsoft.com/office/drawing/2014/main" id="{7BF67A95-8AFD-41BF-AD81-05DA0F119E1C}"/>
              </a:ext>
            </a:extLst>
          </p:cNvPr>
          <p:cNvSpPr>
            <a:spLocks noGrp="1"/>
          </p:cNvSpPr>
          <p:nvPr/>
        </p:nvSpPr>
        <p:spPr>
          <a:xfrm>
            <a:off x="800100" y="1809750"/>
            <a:ext cx="10591800" cy="1619250"/>
          </a:xfrm>
          <a:prstGeom prst="roundRect">
            <a:avLst>
              <a:gd name="adj" fmla="val 9412"/>
            </a:avLst>
          </a:prstGeom>
          <a:solidFill>
            <a:srgbClr val="102833"/>
          </a:solidFill>
          <a:ln w="11430">
            <a:solidFill>
              <a:srgbClr val="10D3C7"/>
            </a:solidFill>
            <a:prstDash val="solid"/>
          </a:ln>
        </p:spPr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47F523-CB29-44C0-B18C-3911EB8E340F}"/>
              </a:ext>
            </a:extLst>
          </p:cNvPr>
          <p:cNvSpPr>
            <a:spLocks noGrp="1"/>
          </p:cNvSpPr>
          <p:nvPr/>
        </p:nvSpPr>
        <p:spPr>
          <a:xfrm>
            <a:off x="1143000" y="2171700"/>
            <a:ext cx="9906000" cy="8763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>
              <a:defRPr sz="2475" b="1">
                <a:solidFill>
                  <a:srgbClr val="F8FBFF"/>
                </a:solidFill>
              </a:defRPr>
            </a:pPr>
            <a:r>
              <a:rPr sz="2475" b="1">
                <a:solidFill>
                  <a:srgbClr val="F8FBFF"/>
                </a:solidFill>
              </a:rPr>
              <a:t>Explore the drawing workspace, make predictions and explain how code can create visual output.</a:t>
            </a:r>
          </a:p>
        </p:txBody>
      </p:sp>
      <p:sp>
        <p:nvSpPr>
          <p:cNvPr id="6" name="vocab">
            <a:extLst>
              <a:ext uri="{FF2B5EF4-FFF2-40B4-BE49-F238E27FC236}">
                <a16:creationId xmlns:a16="http://schemas.microsoft.com/office/drawing/2014/main" id="{FBE68410-CB38-40C2-A762-842BFBCF31FD}"/>
              </a:ext>
            </a:extLst>
          </p:cNvPr>
          <p:cNvSpPr>
            <a:spLocks noGrp="1"/>
          </p:cNvSpPr>
          <p:nvPr/>
        </p:nvSpPr>
        <p:spPr>
          <a:xfrm>
            <a:off x="800100" y="3848100"/>
            <a:ext cx="10591800" cy="1524000"/>
          </a:xfrm>
          <a:prstGeom prst="roundRect">
            <a:avLst>
              <a:gd name="adj" fmla="val 10000"/>
            </a:avLst>
          </a:prstGeom>
          <a:solidFill>
            <a:srgbClr val="121126"/>
          </a:solidFill>
          <a:ln w="11430">
            <a:solidFill>
              <a:srgbClr val="342B58"/>
            </a:solidFill>
            <a:prstDash val="solid"/>
          </a:ln>
        </p:spPr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3A77DC2-9512-44A2-904A-B92199117DE5}"/>
              </a:ext>
            </a:extLst>
          </p:cNvPr>
          <p:cNvSpPr>
            <a:spLocks noGrp="1"/>
          </p:cNvSpPr>
          <p:nvPr/>
        </p:nvSpPr>
        <p:spPr>
          <a:xfrm>
            <a:off x="1143000" y="4133850"/>
            <a:ext cx="3238500" cy="3238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>
              <a:defRPr sz="1800" b="1">
                <a:solidFill>
                  <a:srgbClr val="10D3C7"/>
                </a:solidFill>
              </a:defRPr>
            </a:pPr>
            <a:r>
              <a:rPr sz="1800" b="1">
                <a:solidFill>
                  <a:srgbClr val="10D3C7"/>
                </a:solidFill>
              </a:rPr>
              <a:t>Key vocabulary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F85652E-55E9-4081-90CB-E1A7DF8392BD}"/>
              </a:ext>
            </a:extLst>
          </p:cNvPr>
          <p:cNvSpPr>
            <a:spLocks noGrp="1"/>
          </p:cNvSpPr>
          <p:nvPr/>
        </p:nvSpPr>
        <p:spPr>
          <a:xfrm>
            <a:off x="1143000" y="4686300"/>
            <a:ext cx="9906000" cy="4191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>
              <a:defRPr sz="1950" b="1">
                <a:solidFill>
                  <a:srgbClr val="F8FBFF"/>
                </a:solidFill>
              </a:defRPr>
            </a:pPr>
            <a:r>
              <a:rPr sz="1950" b="1">
                <a:solidFill>
                  <a:srgbClr val="F8FBFF"/>
                </a:solidFill>
              </a:rPr>
              <a:t>prediction   •   output   •   creative coding   •   symmetry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394460F-7F7F-4758-BB4F-0B9294C02474}"/>
              </a:ext>
            </a:extLst>
          </p:cNvPr>
          <p:cNvSpPr>
            <a:spLocks noGrp="1"/>
          </p:cNvSpPr>
          <p:nvPr/>
        </p:nvSpPr>
        <p:spPr>
          <a:xfrm>
            <a:off x="666750" y="6496050"/>
            <a:ext cx="6477000" cy="2286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>
              <a:defRPr sz="975">
                <a:solidFill>
                  <a:srgbClr val="8D94AD"/>
                </a:solidFill>
              </a:defRPr>
            </a:pPr>
            <a:r>
              <a:rPr sz="975">
                <a:solidFill>
                  <a:srgbClr val="8D94AD"/>
                </a:solidFill>
              </a:rPr>
              <a:t>Code Kaleidoscope • Creative Code. Colourful Thinking.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9E85110-CF24-462D-9536-CFF16ECB6373}"/>
              </a:ext>
            </a:extLst>
          </p:cNvPr>
          <p:cNvSpPr>
            <a:spLocks noGrp="1"/>
          </p:cNvSpPr>
          <p:nvPr/>
        </p:nvSpPr>
        <p:spPr>
          <a:xfrm>
            <a:off x="11049000" y="6496050"/>
            <a:ext cx="476250" cy="2286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 algn="r">
              <a:defRPr sz="975">
                <a:solidFill>
                  <a:srgbClr val="8D94AD"/>
                </a:solidFill>
              </a:defRPr>
            </a:pPr>
            <a:r>
              <a:rPr sz="975">
                <a:solidFill>
                  <a:srgbClr val="8D94AD"/>
                </a:solidFill>
              </a:rPr>
              <a:t>2</a:t>
            </a:r>
          </a:p>
        </p:txBody>
      </p:sp>
      <p:pic>
        <p:nvPicPr>
          <p:cNvPr id="11" name="Code Kaleidoscope logo"/>
          <p:cNvPicPr/>
          <p:nvPr/>
        </p:nvPicPr>
        <p:blipFill>
          <a:blip r:embed="rId3"/>
          <a:stretch>
            <a:fillRect/>
          </a:stretch>
        </p:blipFill>
        <p:spPr>
          <a:xfrm>
            <a:off x="10252545" y="6145557"/>
            <a:ext cx="1720000" cy="547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867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0B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op-accent">
            <a:extLst>
              <a:ext uri="{FF2B5EF4-FFF2-40B4-BE49-F238E27FC236}">
                <a16:creationId xmlns:a16="http://schemas.microsoft.com/office/drawing/2014/main" id="{00224335-F4C1-4265-A3BC-0E188805D80F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114300"/>
          </a:xfrm>
          <a:prstGeom prst="roundRect">
            <a:avLst>
              <a:gd name="adj" fmla="val 0"/>
            </a:avLst>
          </a:prstGeom>
          <a:solidFill>
            <a:srgbClr val="10D3C7"/>
          </a:solidFill>
          <a:ln w="11430">
            <a:solidFill>
              <a:srgbClr val="10D3C7"/>
            </a:solidFill>
            <a:prstDash val="solid"/>
          </a:ln>
        </p:spPr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8FA6177-60BD-499D-9096-A9A81AAB1CBC}"/>
              </a:ext>
            </a:extLst>
          </p:cNvPr>
          <p:cNvSpPr>
            <a:spLocks noGrp="1"/>
          </p:cNvSpPr>
          <p:nvPr/>
        </p:nvSpPr>
        <p:spPr>
          <a:xfrm>
            <a:off x="666750" y="419100"/>
            <a:ext cx="4095750" cy="2857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>
              <a:defRPr sz="1200" b="1">
                <a:solidFill>
                  <a:srgbClr val="BFF8F2"/>
                </a:solidFill>
              </a:defRPr>
            </a:pPr>
            <a:r>
              <a:rPr sz="1200" b="1">
                <a:solidFill>
                  <a:srgbClr val="BFF8F2"/>
                </a:solidFill>
              </a:rPr>
              <a:t>DO NOW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B523778-A1BD-4A5B-8E66-0D23E90548F9}"/>
              </a:ext>
            </a:extLst>
          </p:cNvPr>
          <p:cNvSpPr>
            <a:spLocks noGrp="1"/>
          </p:cNvSpPr>
          <p:nvPr/>
        </p:nvSpPr>
        <p:spPr>
          <a:xfrm>
            <a:off x="666750" y="742950"/>
            <a:ext cx="10668000" cy="7048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>
              <a:defRPr sz="3150" b="1">
                <a:solidFill>
                  <a:srgbClr val="F8FBFF"/>
                </a:solidFill>
              </a:defRPr>
            </a:pPr>
            <a:r>
              <a:rPr sz="3150" b="1">
                <a:solidFill>
                  <a:srgbClr val="F8FBFF"/>
                </a:solidFill>
              </a:rPr>
              <a:t>Spot the Pattern</a:t>
            </a:r>
          </a:p>
        </p:txBody>
      </p:sp>
      <p:sp>
        <p:nvSpPr>
          <p:cNvPr id="4" name="frame-do_now_intro.png">
            <a:extLst>
              <a:ext uri="{FF2B5EF4-FFF2-40B4-BE49-F238E27FC236}">
                <a16:creationId xmlns:a16="http://schemas.microsoft.com/office/drawing/2014/main" id="{89D76D6A-147E-4C79-92EC-A78C9EF2E5E2}"/>
              </a:ext>
            </a:extLst>
          </p:cNvPr>
          <p:cNvSpPr>
            <a:spLocks noGrp="1"/>
          </p:cNvSpPr>
          <p:nvPr/>
        </p:nvSpPr>
        <p:spPr>
          <a:xfrm>
            <a:off x="952500" y="1581150"/>
            <a:ext cx="3251200" cy="2381250"/>
          </a:xfrm>
          <a:prstGeom prst="roundRect">
            <a:avLst>
              <a:gd name="adj" fmla="val 4800"/>
            </a:avLst>
          </a:prstGeom>
          <a:solidFill>
            <a:srgbClr val="050610"/>
          </a:solidFill>
          <a:ln w="11430">
            <a:solidFill>
              <a:srgbClr val="10D3C7"/>
            </a:solidFill>
            <a:prstDash val="solid"/>
          </a:ln>
        </p:spPr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1169761" y="1676400"/>
            <a:ext cx="2816679" cy="2190750"/>
          </a:xfrm>
          <a:prstGeom prst="roundRect">
            <a:avLst>
              <a:gd name="adj" fmla="val 3478"/>
            </a:avLst>
          </a:prstGeom>
        </p:spPr>
      </p:pic>
      <p:sp>
        <p:nvSpPr>
          <p:cNvPr id="6" name="frame-do_now_into_2.png">
            <a:extLst>
              <a:ext uri="{FF2B5EF4-FFF2-40B4-BE49-F238E27FC236}">
                <a16:creationId xmlns:a16="http://schemas.microsoft.com/office/drawing/2014/main" id="{3AA5CDC2-88BB-4E43-94B4-1523D491DBA2}"/>
              </a:ext>
            </a:extLst>
          </p:cNvPr>
          <p:cNvSpPr>
            <a:spLocks noGrp="1"/>
          </p:cNvSpPr>
          <p:nvPr/>
        </p:nvSpPr>
        <p:spPr>
          <a:xfrm>
            <a:off x="4470400" y="1581150"/>
            <a:ext cx="3251200" cy="2381250"/>
          </a:xfrm>
          <a:prstGeom prst="roundRect">
            <a:avLst>
              <a:gd name="adj" fmla="val 4800"/>
            </a:avLst>
          </a:prstGeom>
          <a:solidFill>
            <a:srgbClr val="050610"/>
          </a:solidFill>
          <a:ln w="11430">
            <a:solidFill>
              <a:srgbClr val="10D3C7"/>
            </a:solidFill>
            <a:prstDash val="solid"/>
          </a:ln>
        </p:spPr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4687661" y="1676400"/>
            <a:ext cx="2816679" cy="2190750"/>
          </a:xfrm>
          <a:prstGeom prst="roundRect">
            <a:avLst>
              <a:gd name="adj" fmla="val 3478"/>
            </a:avLst>
          </a:prstGeom>
        </p:spPr>
      </p:pic>
      <p:sp>
        <p:nvSpPr>
          <p:cNvPr id="8" name="frame-do_now_into_3.png">
            <a:extLst>
              <a:ext uri="{FF2B5EF4-FFF2-40B4-BE49-F238E27FC236}">
                <a16:creationId xmlns:a16="http://schemas.microsoft.com/office/drawing/2014/main" id="{8989B81B-5128-4784-A7AC-87D509005D66}"/>
              </a:ext>
            </a:extLst>
          </p:cNvPr>
          <p:cNvSpPr>
            <a:spLocks noGrp="1"/>
          </p:cNvSpPr>
          <p:nvPr/>
        </p:nvSpPr>
        <p:spPr>
          <a:xfrm>
            <a:off x="7988300" y="1581150"/>
            <a:ext cx="3251200" cy="2381250"/>
          </a:xfrm>
          <a:prstGeom prst="roundRect">
            <a:avLst>
              <a:gd name="adj" fmla="val 4800"/>
            </a:avLst>
          </a:prstGeom>
          <a:solidFill>
            <a:srgbClr val="050610"/>
          </a:solidFill>
          <a:ln w="11430">
            <a:solidFill>
              <a:srgbClr val="10D3C7"/>
            </a:solidFill>
            <a:prstDash val="solid"/>
          </a:ln>
        </p:spPr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8205561" y="1676400"/>
            <a:ext cx="2816679" cy="2190750"/>
          </a:xfrm>
          <a:prstGeom prst="roundRect">
            <a:avLst>
              <a:gd name="adj" fmla="val 3478"/>
            </a:avLst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B33411E-6D2F-4A9B-89D0-102B3B9DE0D6}"/>
              </a:ext>
            </a:extLst>
          </p:cNvPr>
          <p:cNvSpPr>
            <a:spLocks noGrp="1"/>
          </p:cNvSpPr>
          <p:nvPr/>
        </p:nvSpPr>
        <p:spPr>
          <a:xfrm>
            <a:off x="952500" y="4191000"/>
            <a:ext cx="8572500" cy="3238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>
              <a:defRPr sz="1650" b="1">
                <a:solidFill>
                  <a:srgbClr val="FF4FA3"/>
                </a:solidFill>
              </a:defRPr>
            </a:pPr>
            <a:r>
              <a:rPr sz="1650" b="1">
                <a:solidFill>
                  <a:srgbClr val="FF4FA3"/>
                </a:solidFill>
              </a:rPr>
              <a:t>Look closely. What can you predict before we code?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2E429C-9589-4086-A9CE-4E6527DD9FE7}"/>
              </a:ext>
            </a:extLst>
          </p:cNvPr>
          <p:cNvSpPr>
            <a:spLocks noGrp="1"/>
          </p:cNvSpPr>
          <p:nvPr/>
        </p:nvSpPr>
        <p:spPr>
          <a:xfrm>
            <a:off x="952500" y="4552950"/>
            <a:ext cx="9525000" cy="9906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>
              <a:defRPr sz="1425">
                <a:solidFill>
                  <a:srgbClr val="F8FBFF"/>
                </a:solidFill>
              </a:defRPr>
            </a:pPr>
            <a:r>
              <a:rPr sz="1425">
                <a:solidFill>
                  <a:srgbClr val="F8FBFF"/>
                </a:solidFill>
              </a:rPr>
              <a:t>• What patterns can you see?</a:t>
            </a:r>
          </a:p>
          <a:p>
            <a:pPr>
              <a:defRPr sz="1425">
                <a:solidFill>
                  <a:srgbClr val="F8FBFF"/>
                </a:solidFill>
              </a:defRPr>
            </a:pPr>
            <a:r>
              <a:rPr sz="1425">
                <a:solidFill>
                  <a:srgbClr val="F8FBFF"/>
                </a:solidFill>
              </a:rPr>
              <a:t>• What do all the designs have in common?</a:t>
            </a:r>
          </a:p>
          <a:p>
            <a:pPr>
              <a:defRPr sz="1425">
                <a:solidFill>
                  <a:srgbClr val="F8FBFF"/>
                </a:solidFill>
              </a:defRPr>
            </a:pPr>
            <a:r>
              <a:rPr sz="1425">
                <a:solidFill>
                  <a:srgbClr val="F8FBFF"/>
                </a:solidFill>
              </a:rPr>
              <a:t>• How do you think a computer could create these patterns?</a:t>
            </a:r>
          </a:p>
          <a:p>
            <a:pPr>
              <a:defRPr sz="1425">
                <a:solidFill>
                  <a:srgbClr val="F8FBFF"/>
                </a:solidFill>
              </a:defRPr>
            </a:pPr>
            <a:r>
              <a:rPr sz="1425">
                <a:solidFill>
                  <a:srgbClr val="F8FBFF"/>
                </a:solidFill>
              </a:rPr>
              <a:t>• What does the word symmetry mean?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22EEF89-E8C6-43EE-90BC-F8B770C94D75}"/>
              </a:ext>
            </a:extLst>
          </p:cNvPr>
          <p:cNvSpPr>
            <a:spLocks noGrp="1"/>
          </p:cNvSpPr>
          <p:nvPr/>
        </p:nvSpPr>
        <p:spPr>
          <a:xfrm>
            <a:off x="952500" y="6076950"/>
            <a:ext cx="10001250" cy="3238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>
              <a:defRPr sz="1500" b="1">
                <a:solidFill>
                  <a:srgbClr val="FFD4E8"/>
                </a:solidFill>
              </a:defRPr>
            </a:pPr>
            <a:r>
              <a:rPr sz="1500" b="1">
                <a:solidFill>
                  <a:srgbClr val="FFD4E8"/>
                </a:solidFill>
              </a:rPr>
              <a:t>Stretch: What instructions might a computer need to create one of these designs?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DF912EC-E0AF-410E-9132-FF1ABEF4160A}"/>
              </a:ext>
            </a:extLst>
          </p:cNvPr>
          <p:cNvSpPr>
            <a:spLocks noGrp="1"/>
          </p:cNvSpPr>
          <p:nvPr/>
        </p:nvSpPr>
        <p:spPr>
          <a:xfrm>
            <a:off x="666750" y="6496050"/>
            <a:ext cx="6477000" cy="2286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>
              <a:defRPr sz="975">
                <a:solidFill>
                  <a:srgbClr val="8D94AD"/>
                </a:solidFill>
              </a:defRPr>
            </a:pPr>
            <a:r>
              <a:rPr sz="975">
                <a:solidFill>
                  <a:srgbClr val="8D94AD"/>
                </a:solidFill>
              </a:rPr>
              <a:t>Code Kaleidoscope • Creative Code. Colourful Thinking.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B508FD3-5BE0-4312-A863-CEE4D0982FEC}"/>
              </a:ext>
            </a:extLst>
          </p:cNvPr>
          <p:cNvSpPr>
            <a:spLocks noGrp="1"/>
          </p:cNvSpPr>
          <p:nvPr/>
        </p:nvSpPr>
        <p:spPr>
          <a:xfrm>
            <a:off x="11049000" y="6496050"/>
            <a:ext cx="476250" cy="2286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 algn="r">
              <a:defRPr sz="975">
                <a:solidFill>
                  <a:srgbClr val="8D94AD"/>
                </a:solidFill>
              </a:defRPr>
            </a:pPr>
            <a:r>
              <a:rPr sz="975">
                <a:solidFill>
                  <a:srgbClr val="8D94AD"/>
                </a:solidFill>
              </a:rPr>
              <a:t>3</a:t>
            </a:r>
          </a:p>
        </p:txBody>
      </p:sp>
      <p:pic>
        <p:nvPicPr>
          <p:cNvPr id="24" name="Code Kaleidoscope logo"/>
          <p:cNvPicPr/>
          <p:nvPr/>
        </p:nvPicPr>
        <p:blipFill>
          <a:blip r:embed="rId6"/>
          <a:stretch>
            <a:fillRect/>
          </a:stretch>
        </p:blipFill>
        <p:spPr>
          <a:xfrm>
            <a:off x="10252545" y="6145557"/>
            <a:ext cx="1720000" cy="547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913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0B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op-accent">
            <a:extLst>
              <a:ext uri="{FF2B5EF4-FFF2-40B4-BE49-F238E27FC236}">
                <a16:creationId xmlns:a16="http://schemas.microsoft.com/office/drawing/2014/main" id="{001747CC-F40C-4058-B68E-FE134EEEC2F9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114300"/>
          </a:xfrm>
          <a:prstGeom prst="roundRect">
            <a:avLst>
              <a:gd name="adj" fmla="val 0"/>
            </a:avLst>
          </a:prstGeom>
          <a:solidFill>
            <a:srgbClr val="10D3C7"/>
          </a:solidFill>
          <a:ln w="11430">
            <a:solidFill>
              <a:srgbClr val="10D3C7"/>
            </a:solidFill>
            <a:prstDash val="solid"/>
          </a:ln>
        </p:spPr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96A72A5-8465-4A01-9AC3-EE99A057E7D4}"/>
              </a:ext>
            </a:extLst>
          </p:cNvPr>
          <p:cNvSpPr>
            <a:spLocks noGrp="1"/>
          </p:cNvSpPr>
          <p:nvPr/>
        </p:nvSpPr>
        <p:spPr>
          <a:xfrm>
            <a:off x="666750" y="419100"/>
            <a:ext cx="4095750" cy="2857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>
              <a:defRPr sz="1200" b="1">
                <a:solidFill>
                  <a:srgbClr val="BFF8F2"/>
                </a:solidFill>
              </a:defRPr>
            </a:pPr>
            <a:r>
              <a:rPr sz="1200" b="1">
                <a:solidFill>
                  <a:srgbClr val="BFF8F2"/>
                </a:solidFill>
              </a:rPr>
              <a:t>RETRIEVAL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D14433E-0A2D-4858-8AC7-F2246B24DC90}"/>
              </a:ext>
            </a:extLst>
          </p:cNvPr>
          <p:cNvSpPr>
            <a:spLocks noGrp="1"/>
          </p:cNvSpPr>
          <p:nvPr/>
        </p:nvSpPr>
        <p:spPr>
          <a:xfrm>
            <a:off x="666750" y="742950"/>
            <a:ext cx="10668000" cy="7048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>
              <a:defRPr sz="3150" b="1">
                <a:solidFill>
                  <a:srgbClr val="F8FBFF"/>
                </a:solidFill>
              </a:defRPr>
            </a:pPr>
            <a:r>
              <a:rPr sz="3150" b="1">
                <a:solidFill>
                  <a:srgbClr val="F8FBFF"/>
                </a:solidFill>
              </a:rPr>
              <a:t>Quick Check</a:t>
            </a:r>
          </a:p>
        </p:txBody>
      </p:sp>
      <p:sp>
        <p:nvSpPr>
          <p:cNvPr id="4" name="q0">
            <a:extLst>
              <a:ext uri="{FF2B5EF4-FFF2-40B4-BE49-F238E27FC236}">
                <a16:creationId xmlns:a16="http://schemas.microsoft.com/office/drawing/2014/main" id="{A9E2DBB1-C7BA-4297-9695-98A21C042B30}"/>
              </a:ext>
            </a:extLst>
          </p:cNvPr>
          <p:cNvSpPr>
            <a:spLocks noGrp="1"/>
          </p:cNvSpPr>
          <p:nvPr/>
        </p:nvSpPr>
        <p:spPr>
          <a:xfrm>
            <a:off x="952500" y="1714500"/>
            <a:ext cx="10287000" cy="838200"/>
          </a:xfrm>
          <a:prstGeom prst="roundRect">
            <a:avLst>
              <a:gd name="adj" fmla="val 13636"/>
            </a:avLst>
          </a:prstGeom>
          <a:solidFill>
            <a:srgbClr val="121126"/>
          </a:solidFill>
          <a:ln w="11430">
            <a:solidFill>
              <a:srgbClr val="10D3C7"/>
            </a:solidFill>
            <a:prstDash val="solid"/>
          </a:ln>
        </p:spPr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DFF4CD-5D56-4A53-BDC4-7DB14B8E584D}"/>
              </a:ext>
            </a:extLst>
          </p:cNvPr>
          <p:cNvSpPr>
            <a:spLocks noGrp="1"/>
          </p:cNvSpPr>
          <p:nvPr/>
        </p:nvSpPr>
        <p:spPr>
          <a:xfrm>
            <a:off x="1257300" y="1943100"/>
            <a:ext cx="9620250" cy="4000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>
              <a:defRPr sz="2175" b="1">
                <a:solidFill>
                  <a:srgbClr val="F8FBFF"/>
                </a:solidFill>
              </a:defRPr>
            </a:pPr>
            <a:r>
              <a:rPr sz="2175" b="1">
                <a:solidFill>
                  <a:srgbClr val="F8FBFF"/>
                </a:solidFill>
              </a:rPr>
              <a:t>1. What does input mean?</a:t>
            </a:r>
          </a:p>
        </p:txBody>
      </p:sp>
      <p:sp>
        <p:nvSpPr>
          <p:cNvPr id="6" name="q1">
            <a:extLst>
              <a:ext uri="{FF2B5EF4-FFF2-40B4-BE49-F238E27FC236}">
                <a16:creationId xmlns:a16="http://schemas.microsoft.com/office/drawing/2014/main" id="{BD575266-8162-4EC1-9D1E-00F64289C83A}"/>
              </a:ext>
            </a:extLst>
          </p:cNvPr>
          <p:cNvSpPr>
            <a:spLocks noGrp="1"/>
          </p:cNvSpPr>
          <p:nvPr/>
        </p:nvSpPr>
        <p:spPr>
          <a:xfrm>
            <a:off x="952500" y="2857500"/>
            <a:ext cx="10287000" cy="838200"/>
          </a:xfrm>
          <a:prstGeom prst="roundRect">
            <a:avLst>
              <a:gd name="adj" fmla="val 13636"/>
            </a:avLst>
          </a:prstGeom>
          <a:solidFill>
            <a:srgbClr val="121126"/>
          </a:solidFill>
          <a:ln w="11430">
            <a:solidFill>
              <a:srgbClr val="8B45FF"/>
            </a:solidFill>
            <a:prstDash val="solid"/>
          </a:ln>
        </p:spPr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72ACF1-4FED-4EAE-A302-1933F837B71A}"/>
              </a:ext>
            </a:extLst>
          </p:cNvPr>
          <p:cNvSpPr>
            <a:spLocks noGrp="1"/>
          </p:cNvSpPr>
          <p:nvPr/>
        </p:nvSpPr>
        <p:spPr>
          <a:xfrm>
            <a:off x="1257300" y="3086100"/>
            <a:ext cx="9620250" cy="4000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>
              <a:defRPr sz="2175" b="1">
                <a:solidFill>
                  <a:srgbClr val="F8FBFF"/>
                </a:solidFill>
              </a:defRPr>
            </a:pPr>
            <a:r>
              <a:rPr sz="2175" b="1">
                <a:solidFill>
                  <a:srgbClr val="F8FBFF"/>
                </a:solidFill>
              </a:rPr>
              <a:t>2. What does output mean?</a:t>
            </a:r>
          </a:p>
        </p:txBody>
      </p:sp>
      <p:sp>
        <p:nvSpPr>
          <p:cNvPr id="8" name="q2">
            <a:extLst>
              <a:ext uri="{FF2B5EF4-FFF2-40B4-BE49-F238E27FC236}">
                <a16:creationId xmlns:a16="http://schemas.microsoft.com/office/drawing/2014/main" id="{E65E2424-B793-4133-8F4A-FA5D97FAAD30}"/>
              </a:ext>
            </a:extLst>
          </p:cNvPr>
          <p:cNvSpPr>
            <a:spLocks noGrp="1"/>
          </p:cNvSpPr>
          <p:nvPr/>
        </p:nvSpPr>
        <p:spPr>
          <a:xfrm>
            <a:off x="952500" y="4000500"/>
            <a:ext cx="10287000" cy="838200"/>
          </a:xfrm>
          <a:prstGeom prst="roundRect">
            <a:avLst>
              <a:gd name="adj" fmla="val 13636"/>
            </a:avLst>
          </a:prstGeom>
          <a:solidFill>
            <a:srgbClr val="121126"/>
          </a:solidFill>
          <a:ln w="11430">
            <a:solidFill>
              <a:srgbClr val="10D3C7"/>
            </a:solidFill>
            <a:prstDash val="solid"/>
          </a:ln>
        </p:spPr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B7C3438-7CAA-4D78-88C2-6FA4334E1259}"/>
              </a:ext>
            </a:extLst>
          </p:cNvPr>
          <p:cNvSpPr>
            <a:spLocks noGrp="1"/>
          </p:cNvSpPr>
          <p:nvPr/>
        </p:nvSpPr>
        <p:spPr>
          <a:xfrm>
            <a:off x="1257300" y="4229100"/>
            <a:ext cx="9620250" cy="4000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>
              <a:defRPr sz="2175" b="1">
                <a:solidFill>
                  <a:srgbClr val="F8FBFF"/>
                </a:solidFill>
              </a:defRPr>
            </a:pPr>
            <a:r>
              <a:rPr sz="2175" b="1">
                <a:solidFill>
                  <a:srgbClr val="F8FBFF"/>
                </a:solidFill>
              </a:rPr>
              <a:t>3. How can changing one value affect a design?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B0E0DE5-D679-4228-9F5F-0F7AA164BDA8}"/>
              </a:ext>
            </a:extLst>
          </p:cNvPr>
          <p:cNvSpPr>
            <a:spLocks noGrp="1"/>
          </p:cNvSpPr>
          <p:nvPr/>
        </p:nvSpPr>
        <p:spPr>
          <a:xfrm>
            <a:off x="666750" y="6496050"/>
            <a:ext cx="6477000" cy="2286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>
              <a:defRPr sz="975">
                <a:solidFill>
                  <a:srgbClr val="8D94AD"/>
                </a:solidFill>
              </a:defRPr>
            </a:pPr>
            <a:r>
              <a:rPr sz="975">
                <a:solidFill>
                  <a:srgbClr val="8D94AD"/>
                </a:solidFill>
              </a:rPr>
              <a:t>Code Kaleidoscope • Creative Code. Colourful Thinking.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CE99934-EAE2-453A-8D5A-CEE14C2C1D66}"/>
              </a:ext>
            </a:extLst>
          </p:cNvPr>
          <p:cNvSpPr>
            <a:spLocks noGrp="1"/>
          </p:cNvSpPr>
          <p:nvPr/>
        </p:nvSpPr>
        <p:spPr>
          <a:xfrm>
            <a:off x="11049000" y="6496050"/>
            <a:ext cx="476250" cy="2286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 algn="r">
              <a:defRPr sz="975">
                <a:solidFill>
                  <a:srgbClr val="8D94AD"/>
                </a:solidFill>
              </a:defRPr>
            </a:pPr>
            <a:r>
              <a:rPr sz="975">
                <a:solidFill>
                  <a:srgbClr val="8D94AD"/>
                </a:solidFill>
              </a:rPr>
              <a:t>4</a:t>
            </a:r>
          </a:p>
        </p:txBody>
      </p:sp>
      <p:pic>
        <p:nvPicPr>
          <p:cNvPr id="12" name="Code Kaleidoscope logo"/>
          <p:cNvPicPr/>
          <p:nvPr/>
        </p:nvPicPr>
        <p:blipFill>
          <a:blip r:embed="rId3"/>
          <a:stretch>
            <a:fillRect/>
          </a:stretch>
        </p:blipFill>
        <p:spPr>
          <a:xfrm>
            <a:off x="10252545" y="6145557"/>
            <a:ext cx="1720000" cy="547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7855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0B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-accent">
            <a:extLst>
              <a:ext uri="{FF2B5EF4-FFF2-40B4-BE49-F238E27FC236}">
                <a16:creationId xmlns:a16="http://schemas.microsoft.com/office/drawing/2014/main" id="{2DE4AD2E-0F64-4D28-8A17-533E95917FDE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114300"/>
          </a:xfrm>
          <a:prstGeom prst="roundRect">
            <a:avLst>
              <a:gd name="adj" fmla="val 0"/>
            </a:avLst>
          </a:prstGeom>
          <a:solidFill>
            <a:srgbClr val="10D3C7"/>
          </a:solidFill>
          <a:ln w="11430">
            <a:solidFill>
              <a:srgbClr val="10D3C7"/>
            </a:solidFill>
            <a:prstDash val="solid"/>
          </a:ln>
        </p:spPr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B4BF504-91C9-4246-A384-E9FF26B411D4}"/>
              </a:ext>
            </a:extLst>
          </p:cNvPr>
          <p:cNvSpPr>
            <a:spLocks noGrp="1"/>
          </p:cNvSpPr>
          <p:nvPr/>
        </p:nvSpPr>
        <p:spPr>
          <a:xfrm>
            <a:off x="666750" y="419100"/>
            <a:ext cx="4095750" cy="2857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>
              <a:defRPr sz="1200" b="1">
                <a:solidFill>
                  <a:srgbClr val="BFF8F2"/>
                </a:solidFill>
              </a:defRPr>
            </a:pPr>
            <a:r>
              <a:rPr sz="1200" b="1">
                <a:solidFill>
                  <a:srgbClr val="BFF8F2"/>
                </a:solidFill>
              </a:rPr>
              <a:t>THEORY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713D1D7-6B58-4A95-A37F-ECE451CE0201}"/>
              </a:ext>
            </a:extLst>
          </p:cNvPr>
          <p:cNvSpPr>
            <a:spLocks noGrp="1"/>
          </p:cNvSpPr>
          <p:nvPr/>
        </p:nvSpPr>
        <p:spPr>
          <a:xfrm>
            <a:off x="666750" y="742950"/>
            <a:ext cx="10668000" cy="7048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>
              <a:defRPr sz="3150" b="1">
                <a:solidFill>
                  <a:srgbClr val="F8FBFF"/>
                </a:solidFill>
              </a:defRPr>
            </a:pPr>
            <a:r>
              <a:rPr sz="3150" b="1">
                <a:solidFill>
                  <a:srgbClr val="F8FBFF"/>
                </a:solidFill>
              </a:rPr>
              <a:t>Big Idea</a:t>
            </a:r>
          </a:p>
        </p:txBody>
      </p:sp>
      <p:sp>
        <p:nvSpPr>
          <p:cNvPr id="4" name="stage-card">
            <a:extLst>
              <a:ext uri="{FF2B5EF4-FFF2-40B4-BE49-F238E27FC236}">
                <a16:creationId xmlns:a16="http://schemas.microsoft.com/office/drawing/2014/main" id="{D26A7408-D8ED-4693-A331-0D59D28056C4}"/>
              </a:ext>
            </a:extLst>
          </p:cNvPr>
          <p:cNvSpPr>
            <a:spLocks noGrp="1"/>
          </p:cNvSpPr>
          <p:nvPr/>
        </p:nvSpPr>
        <p:spPr>
          <a:xfrm>
            <a:off x="1047750" y="1809750"/>
            <a:ext cx="10096500" cy="2714625"/>
          </a:xfrm>
          <a:prstGeom prst="roundRect">
            <a:avLst>
              <a:gd name="adj" fmla="val 5614"/>
            </a:avLst>
          </a:prstGeom>
          <a:solidFill>
            <a:srgbClr val="102833"/>
          </a:solidFill>
          <a:ln w="11430">
            <a:solidFill>
              <a:srgbClr val="10D3C7"/>
            </a:solidFill>
            <a:prstDash val="solid"/>
          </a:ln>
        </p:spPr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73BC468-D2CC-4354-9A5F-B92EB19F892C}"/>
              </a:ext>
            </a:extLst>
          </p:cNvPr>
          <p:cNvSpPr>
            <a:spLocks noGrp="1"/>
          </p:cNvSpPr>
          <p:nvPr/>
        </p:nvSpPr>
        <p:spPr>
          <a:xfrm>
            <a:off x="1428750" y="2333625"/>
            <a:ext cx="9334500" cy="14287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>
              <a:defRPr sz="2550" b="1">
                <a:solidFill>
                  <a:srgbClr val="F8FBFF"/>
                </a:solidFill>
              </a:defRPr>
            </a:pPr>
            <a:r>
              <a:rPr sz="2550" b="1">
                <a:solidFill>
                  <a:srgbClr val="F8FBFF"/>
                </a:solidFill>
              </a:rPr>
              <a:t>Code can create artwork by following instructions.</a:t>
            </a:r>
            <a:br/>
            <a:r>
              <a:rPr sz="2550" b="1">
                <a:solidFill>
                  <a:srgbClr val="F8FBFF"/>
                </a:solidFill>
              </a:rPr>
              <a:t>When values change, the visual output changes too.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012188B-004E-4DA8-8A34-2AAE64B7FE6E}"/>
              </a:ext>
            </a:extLst>
          </p:cNvPr>
          <p:cNvSpPr>
            <a:spLocks noGrp="1"/>
          </p:cNvSpPr>
          <p:nvPr/>
        </p:nvSpPr>
        <p:spPr>
          <a:xfrm>
            <a:off x="1428750" y="4905375"/>
            <a:ext cx="8572500" cy="3429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>
              <a:defRPr sz="1725">
                <a:solidFill>
                  <a:srgbClr val="CDD3E8"/>
                </a:solidFill>
              </a:defRPr>
            </a:pPr>
            <a:r>
              <a:rPr sz="1725">
                <a:solidFill>
                  <a:srgbClr val="CDD3E8"/>
                </a:solidFill>
              </a:rPr>
              <a:t>Teacher prompt: pause, predict, test, then explain.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5BEC893-4D4C-4CBC-BC5A-70F46EE914BF}"/>
              </a:ext>
            </a:extLst>
          </p:cNvPr>
          <p:cNvSpPr>
            <a:spLocks noGrp="1"/>
          </p:cNvSpPr>
          <p:nvPr/>
        </p:nvSpPr>
        <p:spPr>
          <a:xfrm>
            <a:off x="666750" y="6496050"/>
            <a:ext cx="6477000" cy="2286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>
              <a:defRPr sz="975">
                <a:solidFill>
                  <a:srgbClr val="8D94AD"/>
                </a:solidFill>
              </a:defRPr>
            </a:pPr>
            <a:r>
              <a:rPr sz="975">
                <a:solidFill>
                  <a:srgbClr val="8D94AD"/>
                </a:solidFill>
              </a:rPr>
              <a:t>Code Kaleidoscope • Creative Code. Colourful Thinking.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3B861C7-4FF1-47E3-BE61-95CD166D3137}"/>
              </a:ext>
            </a:extLst>
          </p:cNvPr>
          <p:cNvSpPr>
            <a:spLocks noGrp="1"/>
          </p:cNvSpPr>
          <p:nvPr/>
        </p:nvSpPr>
        <p:spPr>
          <a:xfrm>
            <a:off x="11049000" y="6496050"/>
            <a:ext cx="476250" cy="2286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 algn="r">
              <a:defRPr sz="975">
                <a:solidFill>
                  <a:srgbClr val="8D94AD"/>
                </a:solidFill>
              </a:defRPr>
            </a:pPr>
            <a:r>
              <a:rPr sz="975">
                <a:solidFill>
                  <a:srgbClr val="8D94AD"/>
                </a:solidFill>
              </a:rPr>
              <a:t>5</a:t>
            </a:r>
          </a:p>
        </p:txBody>
      </p:sp>
      <p:pic>
        <p:nvPicPr>
          <p:cNvPr id="9" name="Code Kaleidoscope logo"/>
          <p:cNvPicPr/>
          <p:nvPr/>
        </p:nvPicPr>
        <p:blipFill>
          <a:blip r:embed="rId3"/>
          <a:stretch>
            <a:fillRect/>
          </a:stretch>
        </p:blipFill>
        <p:spPr>
          <a:xfrm>
            <a:off x="10252545" y="6145557"/>
            <a:ext cx="1720000" cy="547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3090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0B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ntro video border">
            <a:extLst>
              <a:ext uri="{FF2B5EF4-FFF2-40B4-BE49-F238E27FC236}">
                <a16:creationId xmlns:a16="http://schemas.microsoft.com/office/drawing/2014/main" id="{1670C12C-3E82-A274-8D2F-CBD5F20C8CC3}"/>
              </a:ext>
            </a:extLst>
          </p:cNvPr>
          <p:cNvSpPr/>
          <p:nvPr/>
        </p:nvSpPr>
        <p:spPr>
          <a:xfrm>
            <a:off x="914400" y="1905000"/>
            <a:ext cx="10363200" cy="4902200"/>
          </a:xfrm>
          <a:prstGeom prst="rect">
            <a:avLst/>
          </a:prstGeom>
          <a:solidFill>
            <a:srgbClr val="0C1020">
              <a:alpha val="92000"/>
            </a:srgbClr>
          </a:solidFill>
          <a:ln w="19050" cap="flat" cmpd="sng" algn="ctr">
            <a:solidFill>
              <a:srgbClr val="52D0C8">
                <a:alpha val="7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E0245B6-9F5F-4784-B48E-FB67C280A7AF}"/>
              </a:ext>
            </a:extLst>
          </p:cNvPr>
          <p:cNvSpPr>
            <a:spLocks noGrp="1"/>
          </p:cNvSpPr>
          <p:nvPr/>
        </p:nvSpPr>
        <p:spPr>
          <a:xfrm>
            <a:off x="666750" y="419100"/>
            <a:ext cx="4095750" cy="2857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>
              <a:defRPr sz="1200" b="1">
                <a:solidFill>
                  <a:srgbClr val="BFF8F2"/>
                </a:solidFill>
              </a:defRPr>
            </a:pPr>
            <a:r>
              <a:rPr sz="1200" b="1">
                <a:solidFill>
                  <a:srgbClr val="BFF8F2"/>
                </a:solidFill>
              </a:rPr>
              <a:t>I DO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B011CF8-FF88-4572-9C7A-B9DCC4AB54D7}"/>
              </a:ext>
            </a:extLst>
          </p:cNvPr>
          <p:cNvSpPr>
            <a:spLocks noGrp="1"/>
          </p:cNvSpPr>
          <p:nvPr/>
        </p:nvSpPr>
        <p:spPr>
          <a:xfrm>
            <a:off x="666750" y="6496050"/>
            <a:ext cx="6477000" cy="2286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>
              <a:defRPr sz="975">
                <a:solidFill>
                  <a:srgbClr val="8D94AD"/>
                </a:solidFill>
              </a:defRPr>
            </a:pPr>
            <a:r>
              <a:rPr sz="975">
                <a:solidFill>
                  <a:srgbClr val="8D94AD"/>
                </a:solidFill>
              </a:rPr>
              <a:t>Code Kaleidoscope • Creative Code. Colourful Thinking.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470D2E1-04B5-45C9-94E3-4C31C0FC68DF}"/>
              </a:ext>
            </a:extLst>
          </p:cNvPr>
          <p:cNvSpPr>
            <a:spLocks noGrp="1"/>
          </p:cNvSpPr>
          <p:nvPr/>
        </p:nvSpPr>
        <p:spPr>
          <a:xfrm>
            <a:off x="11049000" y="6496050"/>
            <a:ext cx="476250" cy="2286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 algn="r">
              <a:defRPr sz="975">
                <a:solidFill>
                  <a:srgbClr val="8D94AD"/>
                </a:solidFill>
              </a:defRPr>
            </a:pPr>
            <a:r>
              <a:rPr sz="975">
                <a:solidFill>
                  <a:srgbClr val="8D94AD"/>
                </a:solidFill>
              </a:rPr>
              <a:t>6</a:t>
            </a:r>
          </a:p>
        </p:txBody>
      </p:sp>
      <p:pic>
        <p:nvPicPr>
          <p:cNvPr id="9" name="Code Kaleidoscope logo"/>
          <p:cNvPicPr/>
          <p:nvPr/>
        </p:nvPicPr>
        <p:blipFill>
          <a:blip r:embed="rId5"/>
          <a:stretch>
            <a:fillRect/>
          </a:stretch>
        </p:blipFill>
        <p:spPr>
          <a:xfrm>
            <a:off x="10252545" y="6145557"/>
            <a:ext cx="1720000" cy="547851"/>
          </a:xfrm>
          <a:prstGeom prst="rect">
            <a:avLst/>
          </a:prstGeom>
        </p:spPr>
      </p:pic>
      <p:sp>
        <p:nvSpPr>
          <p:cNvPr id="11" name="Intro video instruction">
            <a:extLst>
              <a:ext uri="{FF2B5EF4-FFF2-40B4-BE49-F238E27FC236}">
                <a16:creationId xmlns:a16="http://schemas.microsoft.com/office/drawing/2014/main" id="{5A12A584-90F8-B2FC-C742-FDC600E6848A}"/>
              </a:ext>
            </a:extLst>
          </p:cNvPr>
          <p:cNvSpPr txBox="1"/>
          <p:nvPr/>
        </p:nvSpPr>
        <p:spPr>
          <a:xfrm>
            <a:off x="685800" y="1320800"/>
            <a:ext cx="10820400" cy="400110"/>
          </a:xfrm>
          <a:prstGeom prst="rect">
            <a:avLst/>
          </a:prstGeom>
          <a:noFill/>
        </p:spPr>
        <p:txBody>
          <a:bodyPr vert="horz" lIns="0" rIns="0" rtlCol="0">
            <a:spAutoFit/>
          </a:bodyPr>
          <a:lstStyle/>
          <a:p>
            <a:r>
              <a:rPr lang="en-US" sz="2000" b="1">
                <a:solidFill>
                  <a:srgbClr val="EBF5F8"/>
                </a:solidFill>
                <a:latin typeface="Arial" panose="020B0604020202020204" pitchFamily="34" charset="0"/>
              </a:rPr>
              <a:t>Study the Code Kaleidoscope example below. Predict what will change before watching.</a:t>
            </a:r>
            <a:endParaRPr lang="en-GB" sz="2000" b="1">
              <a:solidFill>
                <a:srgbClr val="EBF5F8"/>
              </a:solidFill>
              <a:latin typeface="Arial" panose="020B0604020202020204" pitchFamily="34" charset="0"/>
            </a:endParaRPr>
          </a:p>
        </p:txBody>
      </p:sp>
      <p:pic>
        <p:nvPicPr>
          <p:cNvPr id="13" name="Intro I DO video" descr="Intro Lesson I DO video showing Code Kaleidoscope modelling">
            <a:hlinkClick r:id="" action="ppaction://media"/>
            <a:extLst>
              <a:ext uri="{FF2B5EF4-FFF2-40B4-BE49-F238E27FC236}">
                <a16:creationId xmlns:a16="http://schemas.microsoft.com/office/drawing/2014/main" id="{A6153935-3195-524A-4451-C6CFE1ED06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6000" y="2006600"/>
            <a:ext cx="8353778" cy="4699000"/>
          </a:xfrm>
          <a:prstGeom prst="rect">
            <a:avLst/>
          </a:prstGeom>
        </p:spPr>
      </p:pic>
      <p:sp>
        <p:nvSpPr>
          <p:cNvPr id="14" name="Intro video note">
            <a:extLst>
              <a:ext uri="{FF2B5EF4-FFF2-40B4-BE49-F238E27FC236}">
                <a16:creationId xmlns:a16="http://schemas.microsoft.com/office/drawing/2014/main" id="{4B794BF5-1DAB-B8BA-C433-E257C5068117}"/>
              </a:ext>
            </a:extLst>
          </p:cNvPr>
          <p:cNvSpPr txBox="1"/>
          <p:nvPr/>
        </p:nvSpPr>
        <p:spPr>
          <a:xfrm>
            <a:off x="685800" y="6299200"/>
            <a:ext cx="108204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400" b="1">
                <a:solidFill>
                  <a:srgbClr val="B0EBE6"/>
                </a:solidFill>
                <a:latin typeface="Arial" panose="020B0604020202020204" pitchFamily="34" charset="0"/>
              </a:rPr>
              <a:t>I Do: watch the teacher model the first Code Kaleidoscope changes.</a:t>
            </a:r>
            <a:endParaRPr lang="en-GB" sz="1400" b="1">
              <a:solidFill>
                <a:srgbClr val="B0EBE6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5956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0B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tro We Do screenshot border">
            <a:extLst>
              <a:ext uri="{FF2B5EF4-FFF2-40B4-BE49-F238E27FC236}">
                <a16:creationId xmlns:a16="http://schemas.microsoft.com/office/drawing/2014/main" id="{C221A7ED-2FCC-B2A2-FC65-CD0F8A72D8F2}"/>
              </a:ext>
            </a:extLst>
          </p:cNvPr>
          <p:cNvSpPr/>
          <p:nvPr/>
        </p:nvSpPr>
        <p:spPr>
          <a:xfrm>
            <a:off x="4483252" y="1854200"/>
            <a:ext cx="3225496" cy="4394200"/>
          </a:xfrm>
          <a:prstGeom prst="rect">
            <a:avLst/>
          </a:prstGeom>
          <a:solidFill>
            <a:srgbClr val="0C1020">
              <a:alpha val="92000"/>
            </a:srgbClr>
          </a:solidFill>
          <a:ln w="19050" cap="flat" cmpd="sng" algn="ctr">
            <a:solidFill>
              <a:srgbClr val="52D0C8">
                <a:alpha val="7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40B1CEB-BD15-4583-A0C2-7472CE6B1CD2}"/>
              </a:ext>
            </a:extLst>
          </p:cNvPr>
          <p:cNvSpPr>
            <a:spLocks noGrp="1"/>
          </p:cNvSpPr>
          <p:nvPr/>
        </p:nvSpPr>
        <p:spPr>
          <a:xfrm>
            <a:off x="666750" y="419100"/>
            <a:ext cx="4095750" cy="2857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>
              <a:defRPr sz="1200" b="1">
                <a:solidFill>
                  <a:srgbClr val="BFF8F2"/>
                </a:solidFill>
              </a:defRPr>
            </a:pPr>
            <a:r>
              <a:rPr sz="1200" b="1">
                <a:solidFill>
                  <a:srgbClr val="BFF8F2"/>
                </a:solidFill>
              </a:rPr>
              <a:t>WE DO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330B2C-C4F1-4E6F-84E3-76E2725502DD}"/>
              </a:ext>
            </a:extLst>
          </p:cNvPr>
          <p:cNvSpPr>
            <a:spLocks noGrp="1"/>
          </p:cNvSpPr>
          <p:nvPr/>
        </p:nvSpPr>
        <p:spPr>
          <a:xfrm>
            <a:off x="666750" y="6496050"/>
            <a:ext cx="6477000" cy="2286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>
              <a:defRPr sz="975">
                <a:solidFill>
                  <a:srgbClr val="8D94AD"/>
                </a:solidFill>
              </a:defRPr>
            </a:pPr>
            <a:r>
              <a:rPr sz="975">
                <a:solidFill>
                  <a:srgbClr val="8D94AD"/>
                </a:solidFill>
              </a:rPr>
              <a:t>Code Kaleidoscope • Creative Code. Colourful Thinking.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A550E9E-D1AF-417E-82FF-7272551233CB}"/>
              </a:ext>
            </a:extLst>
          </p:cNvPr>
          <p:cNvSpPr>
            <a:spLocks noGrp="1"/>
          </p:cNvSpPr>
          <p:nvPr/>
        </p:nvSpPr>
        <p:spPr>
          <a:xfrm>
            <a:off x="11049000" y="6496050"/>
            <a:ext cx="476250" cy="2286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 algn="r">
              <a:defRPr sz="975">
                <a:solidFill>
                  <a:srgbClr val="8D94AD"/>
                </a:solidFill>
              </a:defRPr>
            </a:pPr>
            <a:r>
              <a:rPr sz="975">
                <a:solidFill>
                  <a:srgbClr val="8D94AD"/>
                </a:solidFill>
              </a:rPr>
              <a:t>7</a:t>
            </a:r>
          </a:p>
        </p:txBody>
      </p:sp>
      <p:pic>
        <p:nvPicPr>
          <p:cNvPr id="9" name="Code Kaleidoscope logo"/>
          <p:cNvPicPr/>
          <p:nvPr/>
        </p:nvPicPr>
        <p:blipFill>
          <a:blip r:embed="rId3"/>
          <a:stretch>
            <a:fillRect/>
          </a:stretch>
        </p:blipFill>
        <p:spPr>
          <a:xfrm>
            <a:off x="10252545" y="6145557"/>
            <a:ext cx="1720000" cy="547851"/>
          </a:xfrm>
          <a:prstGeom prst="rect">
            <a:avLst/>
          </a:prstGeom>
        </p:spPr>
      </p:pic>
      <p:sp>
        <p:nvSpPr>
          <p:cNvPr id="3" name="Intro We Do screenshot instruction">
            <a:extLst>
              <a:ext uri="{FF2B5EF4-FFF2-40B4-BE49-F238E27FC236}">
                <a16:creationId xmlns:a16="http://schemas.microsoft.com/office/drawing/2014/main" id="{AB67CDC8-230D-DE9D-7760-9BF13F5A8E4E}"/>
              </a:ext>
            </a:extLst>
          </p:cNvPr>
          <p:cNvSpPr txBox="1"/>
          <p:nvPr/>
        </p:nvSpPr>
        <p:spPr>
          <a:xfrm>
            <a:off x="685800" y="1320800"/>
            <a:ext cx="10820400" cy="707886"/>
          </a:xfrm>
          <a:prstGeom prst="rect">
            <a:avLst/>
          </a:prstGeom>
          <a:noFill/>
        </p:spPr>
        <p:txBody>
          <a:bodyPr vert="horz" lIns="0" rIns="0" rtlCol="0">
            <a:spAutoFit/>
          </a:bodyPr>
          <a:lstStyle/>
          <a:p>
            <a:r>
              <a:rPr lang="en-US" sz="2000" b="1">
                <a:solidFill>
                  <a:srgbClr val="EBF5F8"/>
                </a:solidFill>
                <a:latin typeface="Arial" panose="020B0604020202020204" pitchFamily="34" charset="0"/>
              </a:rPr>
              <a:t>Study the Code Kaleidoscope example below. Predict what will change before completing the activity together.</a:t>
            </a:r>
            <a:endParaRPr lang="en-GB" sz="2000" b="1">
              <a:solidFill>
                <a:srgbClr val="EBF5F8"/>
              </a:solidFill>
              <a:latin typeface="Arial" panose="020B0604020202020204" pitchFamily="34" charset="0"/>
            </a:endParaRPr>
          </a:p>
        </p:txBody>
      </p:sp>
      <p:pic>
        <p:nvPicPr>
          <p:cNvPr id="6" name="Intro We Do screenshot" descr="Intro We Do screenshot showing Code Kaleidoscope activity">
            <a:extLst>
              <a:ext uri="{FF2B5EF4-FFF2-40B4-BE49-F238E27FC236}">
                <a16:creationId xmlns:a16="http://schemas.microsoft.com/office/drawing/2014/main" id="{71EBD2B3-AB36-4242-5017-B498F296509D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852" y="1955800"/>
            <a:ext cx="3022295" cy="4191000"/>
          </a:xfrm>
          <a:prstGeom prst="rect">
            <a:avLst/>
          </a:prstGeom>
        </p:spPr>
      </p:pic>
      <p:sp>
        <p:nvSpPr>
          <p:cNvPr id="10" name="Intro We Do screenshot note">
            <a:extLst>
              <a:ext uri="{FF2B5EF4-FFF2-40B4-BE49-F238E27FC236}">
                <a16:creationId xmlns:a16="http://schemas.microsoft.com/office/drawing/2014/main" id="{F1850EFE-433E-56A0-4D34-E944D4C8CBFD}"/>
              </a:ext>
            </a:extLst>
          </p:cNvPr>
          <p:cNvSpPr txBox="1"/>
          <p:nvPr/>
        </p:nvSpPr>
        <p:spPr>
          <a:xfrm>
            <a:off x="685800" y="6375400"/>
            <a:ext cx="1082040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500" b="1">
                <a:solidFill>
                  <a:srgbClr val="B0EBE6"/>
                </a:solidFill>
                <a:latin typeface="Arial" panose="020B0604020202020204" pitchFamily="34" charset="0"/>
              </a:rPr>
              <a:t>We Do: complete the shared Code Kaleidoscope activity together.</a:t>
            </a:r>
            <a:endParaRPr lang="en-GB" sz="1500" b="1">
              <a:solidFill>
                <a:srgbClr val="B0EBE6"/>
              </a:solidFill>
              <a:latin typeface="Arial" panose="020B0604020202020204" pitchFamily="34" charset="0"/>
            </a:endParaRPr>
          </a:p>
        </p:txBody>
      </p:sp>
      <p:sp>
        <p:nvSpPr>
          <p:cNvPr id="5" name="Code Kaleidoscope website link">
            <a:hlinkClick r:id="rId5"/>
            <a:extLst>
              <a:ext uri="{FF2B5EF4-FFF2-40B4-BE49-F238E27FC236}">
                <a16:creationId xmlns:a16="http://schemas.microsoft.com/office/drawing/2014/main" id="{4ADBAB34-B38B-6C76-B712-780040D127C6}"/>
              </a:ext>
            </a:extLst>
          </p:cNvPr>
          <p:cNvSpPr/>
          <p:nvPr/>
        </p:nvSpPr>
        <p:spPr>
          <a:xfrm>
            <a:off x="4127500" y="6273800"/>
            <a:ext cx="3937000" cy="457200"/>
          </a:xfrm>
          <a:prstGeom prst="roundRect">
            <a:avLst/>
          </a:prstGeom>
          <a:solidFill>
            <a:srgbClr val="00DCC8"/>
          </a:solidFill>
          <a:ln w="19050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9050">
                <a:solidFill>
                  <a:schemeClr val="accent1">
                    <a:shade val="15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lang="en-GB" b="1">
                <a:solidFill>
                  <a:srgbClr val="0A0F1E"/>
                </a:solidFill>
                <a:latin typeface="Arial" panose="020B0604020202020204" pitchFamily="34" charset="0"/>
              </a:rPr>
              <a:t>code-kaleidoscope.com</a:t>
            </a:r>
          </a:p>
        </p:txBody>
      </p:sp>
    </p:spTree>
    <p:extLst>
      <p:ext uri="{BB962C8B-B14F-4D97-AF65-F5344CB8AC3E}">
        <p14:creationId xmlns:p14="http://schemas.microsoft.com/office/powerpoint/2010/main" val="9175206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0B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-accent">
            <a:extLst>
              <a:ext uri="{FF2B5EF4-FFF2-40B4-BE49-F238E27FC236}">
                <a16:creationId xmlns:a16="http://schemas.microsoft.com/office/drawing/2014/main" id="{0352654E-1609-418E-8919-B2575054698B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114300"/>
          </a:xfrm>
          <a:prstGeom prst="roundRect">
            <a:avLst>
              <a:gd name="adj" fmla="val 0"/>
            </a:avLst>
          </a:prstGeom>
          <a:solidFill>
            <a:srgbClr val="10D3C7"/>
          </a:solidFill>
          <a:ln w="11430">
            <a:solidFill>
              <a:srgbClr val="10D3C7"/>
            </a:solidFill>
            <a:prstDash val="solid"/>
          </a:ln>
        </p:spPr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AAF6380-CDF3-493B-AAB2-DCF1F88510E3}"/>
              </a:ext>
            </a:extLst>
          </p:cNvPr>
          <p:cNvSpPr>
            <a:spLocks noGrp="1"/>
          </p:cNvSpPr>
          <p:nvPr/>
        </p:nvSpPr>
        <p:spPr>
          <a:xfrm>
            <a:off x="666750" y="419100"/>
            <a:ext cx="4095750" cy="2857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>
              <a:defRPr sz="1200" b="1">
                <a:solidFill>
                  <a:srgbClr val="BFF8F2"/>
                </a:solidFill>
              </a:defRPr>
            </a:pPr>
            <a:r>
              <a:rPr sz="1200" b="1">
                <a:solidFill>
                  <a:srgbClr val="BFF8F2"/>
                </a:solidFill>
              </a:rPr>
              <a:t>YOU DO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72B70ED-CCC8-46DF-B520-DA49CD01C98E}"/>
              </a:ext>
            </a:extLst>
          </p:cNvPr>
          <p:cNvSpPr>
            <a:spLocks noGrp="1"/>
          </p:cNvSpPr>
          <p:nvPr/>
        </p:nvSpPr>
        <p:spPr>
          <a:xfrm>
            <a:off x="666750" y="742950"/>
            <a:ext cx="10668000" cy="7048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>
              <a:defRPr sz="3150" b="1">
                <a:solidFill>
                  <a:srgbClr val="F8FBFF"/>
                </a:solidFill>
              </a:defRPr>
            </a:pPr>
            <a:r>
              <a:rPr sz="3150" b="1">
                <a:solidFill>
                  <a:srgbClr val="F8FBFF"/>
                </a:solidFill>
              </a:rPr>
              <a:t>Independent Task</a:t>
            </a:r>
          </a:p>
        </p:txBody>
      </p:sp>
      <p:sp>
        <p:nvSpPr>
          <p:cNvPr id="4" name="stage-card">
            <a:extLst>
              <a:ext uri="{FF2B5EF4-FFF2-40B4-BE49-F238E27FC236}">
                <a16:creationId xmlns:a16="http://schemas.microsoft.com/office/drawing/2014/main" id="{8E148834-4763-427D-8305-7ED130FFAAAF}"/>
              </a:ext>
            </a:extLst>
          </p:cNvPr>
          <p:cNvSpPr>
            <a:spLocks noGrp="1"/>
          </p:cNvSpPr>
          <p:nvPr/>
        </p:nvSpPr>
        <p:spPr>
          <a:xfrm>
            <a:off x="1047750" y="1809750"/>
            <a:ext cx="10096500" cy="2714625"/>
          </a:xfrm>
          <a:prstGeom prst="roundRect">
            <a:avLst>
              <a:gd name="adj" fmla="val 5614"/>
            </a:avLst>
          </a:prstGeom>
          <a:solidFill>
            <a:srgbClr val="102833"/>
          </a:solidFill>
          <a:ln w="11430">
            <a:solidFill>
              <a:srgbClr val="FF4FA3"/>
            </a:solidFill>
            <a:prstDash val="solid"/>
          </a:ln>
        </p:spPr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DB6B67-F5F3-4688-9627-FC05ECE71996}"/>
              </a:ext>
            </a:extLst>
          </p:cNvPr>
          <p:cNvSpPr>
            <a:spLocks noGrp="1"/>
          </p:cNvSpPr>
          <p:nvPr/>
        </p:nvSpPr>
        <p:spPr>
          <a:xfrm>
            <a:off x="1428750" y="2333625"/>
            <a:ext cx="9334500" cy="14287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>
              <a:defRPr sz="2550" b="1">
                <a:solidFill>
                  <a:srgbClr val="F8FBFF"/>
                </a:solidFill>
              </a:defRPr>
            </a:pPr>
            <a:r>
              <a:rPr sz="2550" b="1">
                <a:solidFill>
                  <a:srgbClr val="F8FBFF"/>
                </a:solidFill>
              </a:rPr>
              <a:t>Create a simple pattern, then explain which setting changed the output.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3908BAC-0EA9-4126-80E3-E9F500B969CC}"/>
              </a:ext>
            </a:extLst>
          </p:cNvPr>
          <p:cNvSpPr>
            <a:spLocks noGrp="1"/>
          </p:cNvSpPr>
          <p:nvPr/>
        </p:nvSpPr>
        <p:spPr>
          <a:xfrm>
            <a:off x="1428750" y="4905375"/>
            <a:ext cx="8572500" cy="3429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>
              <a:defRPr sz="1725">
                <a:solidFill>
                  <a:srgbClr val="CDD3E8"/>
                </a:solidFill>
              </a:defRPr>
            </a:pPr>
            <a:r>
              <a:rPr sz="1725">
                <a:solidFill>
                  <a:srgbClr val="CDD3E8"/>
                </a:solidFill>
              </a:rPr>
              <a:t>Teacher prompt: pause, predict, test, then explain.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B2462B7-7F8F-43DC-A95E-5A9A7BE4BD9A}"/>
              </a:ext>
            </a:extLst>
          </p:cNvPr>
          <p:cNvSpPr>
            <a:spLocks noGrp="1"/>
          </p:cNvSpPr>
          <p:nvPr/>
        </p:nvSpPr>
        <p:spPr>
          <a:xfrm>
            <a:off x="666750" y="6496050"/>
            <a:ext cx="6477000" cy="2286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>
              <a:defRPr sz="975">
                <a:solidFill>
                  <a:srgbClr val="8D94AD"/>
                </a:solidFill>
              </a:defRPr>
            </a:pPr>
            <a:r>
              <a:rPr sz="975">
                <a:solidFill>
                  <a:srgbClr val="8D94AD"/>
                </a:solidFill>
              </a:rPr>
              <a:t>Code Kaleidoscope • Creative Code. Colourful Thinking.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6B9C96-2CC4-4551-8124-D6891D878ADA}"/>
              </a:ext>
            </a:extLst>
          </p:cNvPr>
          <p:cNvSpPr>
            <a:spLocks noGrp="1"/>
          </p:cNvSpPr>
          <p:nvPr/>
        </p:nvSpPr>
        <p:spPr>
          <a:xfrm>
            <a:off x="11049000" y="6496050"/>
            <a:ext cx="476250" cy="2286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 algn="r">
              <a:defRPr sz="975">
                <a:solidFill>
                  <a:srgbClr val="8D94AD"/>
                </a:solidFill>
              </a:defRPr>
            </a:pPr>
            <a:r>
              <a:rPr sz="975">
                <a:solidFill>
                  <a:srgbClr val="8D94AD"/>
                </a:solidFill>
              </a:rPr>
              <a:t>8</a:t>
            </a:r>
          </a:p>
        </p:txBody>
      </p:sp>
      <p:pic>
        <p:nvPicPr>
          <p:cNvPr id="9" name="Code Kaleidoscope logo"/>
          <p:cNvPicPr/>
          <p:nvPr/>
        </p:nvPicPr>
        <p:blipFill>
          <a:blip r:embed="rId3"/>
          <a:stretch>
            <a:fillRect/>
          </a:stretch>
        </p:blipFill>
        <p:spPr>
          <a:xfrm>
            <a:off x="10252545" y="6145557"/>
            <a:ext cx="1720000" cy="547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4702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0B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-accent">
            <a:extLst>
              <a:ext uri="{FF2B5EF4-FFF2-40B4-BE49-F238E27FC236}">
                <a16:creationId xmlns:a16="http://schemas.microsoft.com/office/drawing/2014/main" id="{19B044FC-874A-47D0-AC99-7F8FBA8B7D0C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114300"/>
          </a:xfrm>
          <a:prstGeom prst="roundRect">
            <a:avLst>
              <a:gd name="adj" fmla="val 0"/>
            </a:avLst>
          </a:prstGeom>
          <a:solidFill>
            <a:srgbClr val="10D3C7"/>
          </a:solidFill>
          <a:ln w="11430">
            <a:solidFill>
              <a:srgbClr val="10D3C7"/>
            </a:solidFill>
            <a:prstDash val="solid"/>
          </a:ln>
        </p:spPr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0E84BE8-FE17-42DE-8897-ED7C5327DE73}"/>
              </a:ext>
            </a:extLst>
          </p:cNvPr>
          <p:cNvSpPr>
            <a:spLocks noGrp="1"/>
          </p:cNvSpPr>
          <p:nvPr/>
        </p:nvSpPr>
        <p:spPr>
          <a:xfrm>
            <a:off x="666750" y="419100"/>
            <a:ext cx="4095750" cy="2857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>
              <a:defRPr sz="1200" b="1">
                <a:solidFill>
                  <a:srgbClr val="BFF8F2"/>
                </a:solidFill>
              </a:defRPr>
            </a:pPr>
            <a:r>
              <a:rPr sz="1200" b="1">
                <a:solidFill>
                  <a:srgbClr val="BFF8F2"/>
                </a:solidFill>
              </a:rPr>
              <a:t>WORKBOOK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6C32BC8-70A4-48E0-BDEA-B78A3AD287DF}"/>
              </a:ext>
            </a:extLst>
          </p:cNvPr>
          <p:cNvSpPr>
            <a:spLocks noGrp="1"/>
          </p:cNvSpPr>
          <p:nvPr/>
        </p:nvSpPr>
        <p:spPr>
          <a:xfrm>
            <a:off x="666750" y="742950"/>
            <a:ext cx="10668000" cy="7048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>
              <a:defRPr sz="3150" b="1">
                <a:solidFill>
                  <a:srgbClr val="F8FBFF"/>
                </a:solidFill>
              </a:defRPr>
            </a:pPr>
            <a:r>
              <a:rPr sz="3150" b="1">
                <a:solidFill>
                  <a:srgbClr val="F8FBFF"/>
                </a:solidFill>
              </a:rPr>
              <a:t>Record Your Thinking</a:t>
            </a:r>
          </a:p>
        </p:txBody>
      </p:sp>
      <p:sp>
        <p:nvSpPr>
          <p:cNvPr id="4" name="stage-card">
            <a:extLst>
              <a:ext uri="{FF2B5EF4-FFF2-40B4-BE49-F238E27FC236}">
                <a16:creationId xmlns:a16="http://schemas.microsoft.com/office/drawing/2014/main" id="{01F007A2-20BA-4ADE-A08E-0AB1E1A74753}"/>
              </a:ext>
            </a:extLst>
          </p:cNvPr>
          <p:cNvSpPr>
            <a:spLocks noGrp="1"/>
          </p:cNvSpPr>
          <p:nvPr/>
        </p:nvSpPr>
        <p:spPr>
          <a:xfrm>
            <a:off x="1047750" y="1809750"/>
            <a:ext cx="10096500" cy="2714625"/>
          </a:xfrm>
          <a:prstGeom prst="roundRect">
            <a:avLst>
              <a:gd name="adj" fmla="val 5614"/>
            </a:avLst>
          </a:prstGeom>
          <a:solidFill>
            <a:srgbClr val="102833"/>
          </a:solidFill>
          <a:ln w="11430">
            <a:solidFill>
              <a:srgbClr val="10D3C7"/>
            </a:solidFill>
            <a:prstDash val="solid"/>
          </a:ln>
        </p:spPr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1FE5D4-005D-4FB5-B34E-857786B0182E}"/>
              </a:ext>
            </a:extLst>
          </p:cNvPr>
          <p:cNvSpPr>
            <a:spLocks noGrp="1"/>
          </p:cNvSpPr>
          <p:nvPr/>
        </p:nvSpPr>
        <p:spPr>
          <a:xfrm>
            <a:off x="1428750" y="2333625"/>
            <a:ext cx="9334500" cy="14287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>
              <a:defRPr sz="2550" b="1">
                <a:solidFill>
                  <a:srgbClr val="F8FBFF"/>
                </a:solidFill>
              </a:defRPr>
            </a:pPr>
            <a:r>
              <a:rPr sz="2550" b="1">
                <a:solidFill>
                  <a:srgbClr val="F8FBFF"/>
                </a:solidFill>
              </a:rPr>
              <a:t>Complete the Do Now and PRIMM notes for the introduction lesson.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02E82A-B0E8-4B20-AD49-AC39D1D326FC}"/>
              </a:ext>
            </a:extLst>
          </p:cNvPr>
          <p:cNvSpPr>
            <a:spLocks noGrp="1"/>
          </p:cNvSpPr>
          <p:nvPr/>
        </p:nvSpPr>
        <p:spPr>
          <a:xfrm>
            <a:off x="1428750" y="4905375"/>
            <a:ext cx="8572500" cy="3429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>
              <a:defRPr sz="1725">
                <a:solidFill>
                  <a:srgbClr val="CDD3E8"/>
                </a:solidFill>
              </a:defRPr>
            </a:pPr>
            <a:r>
              <a:rPr sz="1725">
                <a:solidFill>
                  <a:srgbClr val="CDD3E8"/>
                </a:solidFill>
              </a:rPr>
              <a:t>Teacher prompt: pause, predict, test, then explain.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1850D32-E223-4E9A-AD8B-A27769B6AFDC}"/>
              </a:ext>
            </a:extLst>
          </p:cNvPr>
          <p:cNvSpPr>
            <a:spLocks noGrp="1"/>
          </p:cNvSpPr>
          <p:nvPr/>
        </p:nvSpPr>
        <p:spPr>
          <a:xfrm>
            <a:off x="666750" y="6496050"/>
            <a:ext cx="6477000" cy="2286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>
              <a:defRPr sz="975">
                <a:solidFill>
                  <a:srgbClr val="8D94AD"/>
                </a:solidFill>
              </a:defRPr>
            </a:pPr>
            <a:r>
              <a:rPr sz="975">
                <a:solidFill>
                  <a:srgbClr val="8D94AD"/>
                </a:solidFill>
              </a:rPr>
              <a:t>Code Kaleidoscope • Creative Code. Colourful Thinking.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C562B3-8090-447F-89D1-59F69959E90B}"/>
              </a:ext>
            </a:extLst>
          </p:cNvPr>
          <p:cNvSpPr>
            <a:spLocks noGrp="1"/>
          </p:cNvSpPr>
          <p:nvPr/>
        </p:nvSpPr>
        <p:spPr>
          <a:xfrm>
            <a:off x="11049000" y="6496050"/>
            <a:ext cx="476250" cy="2286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 algn="r">
              <a:defRPr sz="975">
                <a:solidFill>
                  <a:srgbClr val="8D94AD"/>
                </a:solidFill>
              </a:defRPr>
            </a:pPr>
            <a:r>
              <a:rPr sz="975">
                <a:solidFill>
                  <a:srgbClr val="8D94AD"/>
                </a:solidFill>
              </a:rPr>
              <a:t>9</a:t>
            </a:r>
          </a:p>
        </p:txBody>
      </p:sp>
      <p:pic>
        <p:nvPicPr>
          <p:cNvPr id="9" name="Code Kaleidoscope logo"/>
          <p:cNvPicPr/>
          <p:nvPr/>
        </p:nvPicPr>
        <p:blipFill>
          <a:blip r:embed="rId3"/>
          <a:stretch>
            <a:fillRect/>
          </a:stretch>
        </p:blipFill>
        <p:spPr>
          <a:xfrm>
            <a:off x="10252545" y="6145557"/>
            <a:ext cx="1720000" cy="547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231688"/>
      </p:ext>
    </p:extLst>
  </p:cSld>
  <p:clrMapOvr>
    <a:masterClrMapping/>
  </p:clrMapOvr>
</p:sld>
</file>

<file path=ppt/theme/theme1.xml><?xml version="1.0" encoding="utf-8"?>
<a:theme xmlns:a="http://schemas.openxmlformats.org/drawingml/2006/main" name="ChatGPT">
  <a:themeElements>
    <a:clrScheme name="ChatGPT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Calibri Light"/>
        <a:ea typeface="Calibri Light"/>
        <a:cs typeface="Calibri Light"/>
      </a:majorFont>
      <a:minorFont>
        <a:latin typeface="Calibri"/>
        <a:ea typeface="Calibri"/>
        <a:cs typeface="Calibri"/>
      </a:minorFont>
    </a:fontScheme>
    <a:fmtScheme name="ChatGPT">
      <a:fillStyleLst>
        <a:solidFill>
          <a:schemeClr val="phClr"/>
        </a:solidFill>
        <a:gradFill>
          <a:gsLst>
            <a:gs pos="0">
              <a:schemeClr val="phClr">
                <a:tint val="67000"/>
                <a:lumMod val="110000"/>
                <a:satMod val="105000"/>
              </a:schemeClr>
            </a:gs>
            <a:gs pos="50000">
              <a:schemeClr val="phClr">
                <a:tint val="73000"/>
                <a:lumMod val="105000"/>
                <a:satMod val="103000"/>
              </a:schemeClr>
            </a:gs>
            <a:gs pos="100000">
              <a:schemeClr val="phClr">
                <a:tint val="81000"/>
                <a:lumMod val="105000"/>
                <a:satMod val="109000"/>
              </a:schemeClr>
            </a:gs>
          </a:gsLst>
          <a:lin ang="5400000" scaled="0"/>
        </a:gradFill>
        <a:gradFill>
          <a:gsLst>
            <a:gs pos="0">
              <a:schemeClr val="phClr">
                <a:tint val="94000"/>
                <a:lumMod val="102000"/>
                <a:satMod val="103000"/>
              </a:schemeClr>
            </a:gs>
            <a:gs pos="50000">
              <a:schemeClr val="phClr">
                <a:shade val="100000"/>
                <a:lumMod val="100000"/>
                <a:satMod val="110000"/>
              </a:schemeClr>
            </a:gs>
            <a:gs pos="100000">
              <a:schemeClr val="phClr">
                <a:shade val="78000"/>
                <a:lumMod val="99000"/>
                <a:satMod val="120000"/>
              </a:schemeClr>
            </a:gs>
          </a:gsLst>
          <a:lin ang="5400000" scaled="0"/>
        </a:gradFill>
      </a:fillStyleLst>
      <a:lnStyleLst>
        <a:ln w="12700">
          <a:solidFill>
            <a:schemeClr val="phClr"/>
          </a:solidFill>
          <a:prstDash val="solid"/>
        </a:ln>
        <a:ln w="1905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19050" dist="9525" dir="5400000">
              <a:srgbClr val="000000">
                <a:alpha val="6000"/>
              </a:srgbClr>
            </a:outerShdw>
          </a:effectLst>
        </a:effectStyle>
        <a:effectStyle>
          <a:effectLst>
            <a:outerShdw blurRad="28575" dist="9525" dir="5400000">
              <a:srgbClr val="000000">
                <a:alpha val="8000"/>
              </a:srgbClr>
            </a:outerShdw>
          </a:effectLst>
        </a:effectStyle>
        <a:effectStyle>
          <a:effectLst>
            <a:outerShdw blurRad="57150" dist="19050" dir="5400000">
              <a:srgbClr val="000000">
                <a:alpha val="10000"/>
              </a:srgbClr>
            </a:outerShdw>
          </a:effectLst>
        </a:effectStyle>
        <a:effectStyle>
          <a:effectLst>
            <a:outerShdw blurRad="114300" dist="38100" dir="5400000">
              <a:srgbClr val="000000">
                <a:alpha val="12000"/>
              </a:srgbClr>
            </a:outerShdw>
          </a:effectLst>
        </a:effectStyle>
        <a:effectStyle>
          <a:effectLst>
            <a:outerShdw blurRad="171450" dist="571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266700" dist="95250" dir="5400000">
              <a:srgbClr val="000000">
                <a:alpha val="24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  <a:satMod val="150000"/>
              </a:schemeClr>
            </a:gs>
            <a:gs pos="50000">
              <a:schemeClr val="phClr">
                <a:tint val="98000"/>
                <a:shade val="90000"/>
                <a:lumMod val="103000"/>
                <a:satMod val="130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atGPT">
  <a:themeElements>
    <a:clrScheme name="ChatGPT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Calibri Light"/>
        <a:ea typeface="Calibri Light"/>
        <a:cs typeface="Calibri Light"/>
      </a:majorFont>
      <a:minorFont>
        <a:latin typeface="Calibri"/>
        <a:ea typeface="Calibri"/>
        <a:cs typeface="Calibri"/>
      </a:minorFont>
    </a:fontScheme>
    <a:fmtScheme name="ChatGPT">
      <a:fillStyleLst>
        <a:solidFill>
          <a:schemeClr val="phClr"/>
        </a:solidFill>
        <a:gradFill>
          <a:gsLst>
            <a:gs pos="0">
              <a:schemeClr val="phClr">
                <a:tint val="67000"/>
                <a:lumMod val="110000"/>
                <a:satMod val="105000"/>
              </a:schemeClr>
            </a:gs>
            <a:gs pos="50000">
              <a:schemeClr val="phClr">
                <a:tint val="73000"/>
                <a:lumMod val="105000"/>
                <a:satMod val="103000"/>
              </a:schemeClr>
            </a:gs>
            <a:gs pos="100000">
              <a:schemeClr val="phClr">
                <a:tint val="81000"/>
                <a:lumMod val="105000"/>
                <a:satMod val="109000"/>
              </a:schemeClr>
            </a:gs>
          </a:gsLst>
          <a:lin ang="5400000" scaled="0"/>
        </a:gradFill>
        <a:gradFill>
          <a:gsLst>
            <a:gs pos="0">
              <a:schemeClr val="phClr">
                <a:tint val="94000"/>
                <a:lumMod val="102000"/>
                <a:satMod val="103000"/>
              </a:schemeClr>
            </a:gs>
            <a:gs pos="50000">
              <a:schemeClr val="phClr">
                <a:shade val="100000"/>
                <a:lumMod val="100000"/>
                <a:satMod val="110000"/>
              </a:schemeClr>
            </a:gs>
            <a:gs pos="100000">
              <a:schemeClr val="phClr">
                <a:shade val="78000"/>
                <a:lumMod val="99000"/>
                <a:satMod val="120000"/>
              </a:schemeClr>
            </a:gs>
          </a:gsLst>
          <a:lin ang="5400000" scaled="0"/>
        </a:gradFill>
      </a:fillStyleLst>
      <a:lnStyleLst>
        <a:ln w="12700">
          <a:solidFill>
            <a:schemeClr val="phClr"/>
          </a:solidFill>
          <a:prstDash val="solid"/>
        </a:ln>
        <a:ln w="1905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19050" dist="9525" dir="5400000">
              <a:srgbClr val="000000">
                <a:alpha val="6000"/>
              </a:srgbClr>
            </a:outerShdw>
          </a:effectLst>
        </a:effectStyle>
        <a:effectStyle>
          <a:effectLst>
            <a:outerShdw blurRad="28575" dist="9525" dir="5400000">
              <a:srgbClr val="000000">
                <a:alpha val="8000"/>
              </a:srgbClr>
            </a:outerShdw>
          </a:effectLst>
        </a:effectStyle>
        <a:effectStyle>
          <a:effectLst>
            <a:outerShdw blurRad="57150" dist="19050" dir="5400000">
              <a:srgbClr val="000000">
                <a:alpha val="10000"/>
              </a:srgbClr>
            </a:outerShdw>
          </a:effectLst>
        </a:effectStyle>
        <a:effectStyle>
          <a:effectLst>
            <a:outerShdw blurRad="114300" dist="38100" dir="5400000">
              <a:srgbClr val="000000">
                <a:alpha val="12000"/>
              </a:srgbClr>
            </a:outerShdw>
          </a:effectLst>
        </a:effectStyle>
        <a:effectStyle>
          <a:effectLst>
            <a:outerShdw blurRad="171450" dist="571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266700" dist="95250" dir="5400000">
              <a:srgbClr val="000000">
                <a:alpha val="24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  <a:satMod val="150000"/>
              </a:schemeClr>
            </a:gs>
            <a:gs pos="50000">
              <a:schemeClr val="phClr">
                <a:tint val="98000"/>
                <a:shade val="90000"/>
                <a:lumMod val="103000"/>
                <a:satMod val="130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504</Words>
  <Application>Microsoft Office PowerPoint</Application>
  <DocSecurity>0</DocSecurity>
  <PresentationFormat>Widescreen</PresentationFormat>
  <Paragraphs>77</Paragraphs>
  <Slides>12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Calibri</vt:lpstr>
      <vt:lpstr>ChatGPT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</dc:title>
  <dc:creator>Walnut Exporter</dc:creator>
  <cp:lastModifiedBy>Angela Owen</cp:lastModifiedBy>
  <cp:revision>4</cp:revision>
  <dcterms:created xsi:type="dcterms:W3CDTF">2026-06-27T05:23:42Z</dcterms:created>
  <dcterms:modified xsi:type="dcterms:W3CDTF">2026-06-28T12:20:25Z</dcterms:modified>
</cp:coreProperties>
</file>