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final_projecti_do.py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final_project_we_do.py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ero-bg">
            <a:extLst>
              <a:ext uri="{FF2B5EF4-FFF2-40B4-BE49-F238E27FC236}">
                <a16:creationId xmlns:a16="http://schemas.microsoft.com/office/drawing/2014/main" id="{C8B86833-7F11-44E1-AE73-7CA0B4711782}"/>
              </a:ext>
            </a:extLst>
          </p:cNvPr>
          <p:cNvSpPr>
            <a:spLocks noGrp="1"/>
          </p:cNvSpPr>
          <p:nvPr/>
        </p:nvSpPr>
        <p:spPr>
          <a:xfrm>
            <a:off x="457200" y="457200"/>
            <a:ext cx="11277600" cy="5943600"/>
          </a:xfrm>
          <a:prstGeom prst="roundRect">
            <a:avLst>
              <a:gd name="adj" fmla="val 2564"/>
            </a:avLst>
          </a:prstGeom>
          <a:solidFill>
            <a:srgbClr val="11172D"/>
          </a:solidFill>
          <a:ln w="11430">
            <a:solidFill>
              <a:srgbClr val="2C2A4D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6384836-17AD-4A63-BDAC-83C07980365B}"/>
              </a:ext>
            </a:extLst>
          </p:cNvPr>
          <p:cNvSpPr>
            <a:spLocks noGrp="1"/>
          </p:cNvSpPr>
          <p:nvPr/>
        </p:nvSpPr>
        <p:spPr>
          <a:xfrm>
            <a:off x="857250" y="914400"/>
            <a:ext cx="4381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350" b="1">
                <a:solidFill>
                  <a:srgbClr val="BFF8F2"/>
                </a:solidFill>
              </a:defRPr>
            </a:pPr>
            <a:r>
              <a:rPr sz="1350" b="1">
                <a:solidFill>
                  <a:srgbClr val="BFF8F2"/>
                </a:solidFill>
              </a:rPr>
              <a:t>FINAL PROJECT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AADAC4-79F3-481B-8652-9F5AB9D3974B}"/>
              </a:ext>
            </a:extLst>
          </p:cNvPr>
          <p:cNvSpPr>
            <a:spLocks noGrp="1"/>
          </p:cNvSpPr>
          <p:nvPr/>
        </p:nvSpPr>
        <p:spPr>
          <a:xfrm>
            <a:off x="857250" y="1600200"/>
            <a:ext cx="8191500" cy="1524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4200" b="1">
                <a:solidFill>
                  <a:srgbClr val="F8FBFF"/>
                </a:solidFill>
              </a:defRPr>
            </a:pPr>
            <a:r>
              <a:rPr sz="4200" b="1">
                <a:solidFill>
                  <a:srgbClr val="F8FBFF"/>
                </a:solidFill>
              </a:rPr>
              <a:t>Creative Coding Showcase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73E4F6-607C-41A8-B832-11696A047975}"/>
              </a:ext>
            </a:extLst>
          </p:cNvPr>
          <p:cNvSpPr>
            <a:spLocks noGrp="1"/>
          </p:cNvSpPr>
          <p:nvPr/>
        </p:nvSpPr>
        <p:spPr>
          <a:xfrm>
            <a:off x="876300" y="3314700"/>
            <a:ext cx="7239000" cy="8572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Plan, build, test and evaluate an original creative coding project.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EADCA0-0A66-4BC9-AB88-85649984463F}"/>
              </a:ext>
            </a:extLst>
          </p:cNvPr>
          <p:cNvSpPr>
            <a:spLocks noGrp="1"/>
          </p:cNvSpPr>
          <p:nvPr/>
        </p:nvSpPr>
        <p:spPr>
          <a:xfrm>
            <a:off x="876300" y="4876800"/>
            <a:ext cx="4000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Teaching presentation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1BB00A-59CD-4DA7-9C00-9F831C0A58C2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BCE4FA-1A60-4A36-9DF8-54D7727246D9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</a:t>
            </a:r>
          </a:p>
        </p:txBody>
      </p:sp>
      <p:pic>
        <p:nvPicPr>
          <p:cNvPr id="8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7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op-accent">
            <a:extLst>
              <a:ext uri="{FF2B5EF4-FFF2-40B4-BE49-F238E27FC236}">
                <a16:creationId xmlns:a16="http://schemas.microsoft.com/office/drawing/2014/main" id="{B9B4CF5C-D807-4A77-B6CF-46A3073A05C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EDFC3B7-3111-4A7F-AB8F-F995EC019BAB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WAGOLL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700B46F-E84E-408B-82FE-EC31FA6FB837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What a Good One Looks Like</a:t>
            </a:r>
          </a:p>
        </p:txBody>
      </p:sp>
      <p:sp>
        <p:nvSpPr>
          <p:cNvPr id="4" name="frame-WAGOLL_Project.png">
            <a:extLst>
              <a:ext uri="{FF2B5EF4-FFF2-40B4-BE49-F238E27FC236}">
                <a16:creationId xmlns:a16="http://schemas.microsoft.com/office/drawing/2014/main" id="{E29A56F2-1901-4E20-B907-BBB2E5B41216}"/>
              </a:ext>
            </a:extLst>
          </p:cNvPr>
          <p:cNvSpPr>
            <a:spLocks noGrp="1"/>
          </p:cNvSpPr>
          <p:nvPr/>
        </p:nvSpPr>
        <p:spPr>
          <a:xfrm>
            <a:off x="1619250" y="1524000"/>
            <a:ext cx="8953500" cy="3714750"/>
          </a:xfrm>
          <a:prstGeom prst="roundRect">
            <a:avLst>
              <a:gd name="adj" fmla="val 3077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2914061" y="1619250"/>
            <a:ext cx="6363877" cy="3524250"/>
          </a:xfrm>
          <a:prstGeom prst="roundRect">
            <a:avLst>
              <a:gd name="adj" fmla="val 2162"/>
            </a:avLst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A8B375D-53D4-4321-9F18-A8E099C0DBA1}"/>
              </a:ext>
            </a:extLst>
          </p:cNvPr>
          <p:cNvSpPr>
            <a:spLocks noGrp="1"/>
          </p:cNvSpPr>
          <p:nvPr/>
        </p:nvSpPr>
        <p:spPr>
          <a:xfrm>
            <a:off x="1619250" y="5524500"/>
            <a:ext cx="8953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ctr">
              <a:defRPr sz="1650" b="1">
                <a:solidFill>
                  <a:srgbClr val="10D3C7"/>
                </a:solidFill>
              </a:defRPr>
            </a:pPr>
            <a:r>
              <a:rPr sz="1650" b="1">
                <a:solidFill>
                  <a:srgbClr val="10D3C7"/>
                </a:solidFill>
              </a:rPr>
              <a:t>Use this example to discuss what works well and what could be modified.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E6C536-067D-43EA-9856-34142B1CDB35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36F459-74E3-4A2C-AC38-78E024A8FB67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10</a:t>
            </a:r>
          </a:p>
        </p:txBody>
      </p:sp>
      <p:pic>
        <p:nvPicPr>
          <p:cNvPr id="14" name="Code Kaleidoscope logo"/>
          <p:cNvPicPr/>
          <p:nvPr/>
        </p:nvPicPr>
        <p:blipFill>
          <a:blip r:embed="rId4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037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7F8853F2-449E-4B35-8D2B-627264A695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4DAC6C-514D-48B1-BE86-0A6E938E3025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SUCCESS CRITERIA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275B06-099E-4E00-BD2E-13D10BC9CBF9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By the End of the Lesson</a:t>
            </a:r>
          </a:p>
        </p:txBody>
      </p:sp>
      <p:sp>
        <p:nvSpPr>
          <p:cNvPr id="4" name="sc0">
            <a:extLst>
              <a:ext uri="{FF2B5EF4-FFF2-40B4-BE49-F238E27FC236}">
                <a16:creationId xmlns:a16="http://schemas.microsoft.com/office/drawing/2014/main" id="{7F665966-30DE-4255-8970-99D3D0AA31C6}"/>
              </a:ext>
            </a:extLst>
          </p:cNvPr>
          <p:cNvSpPr>
            <a:spLocks noGrp="1"/>
          </p:cNvSpPr>
          <p:nvPr/>
        </p:nvSpPr>
        <p:spPr>
          <a:xfrm>
            <a:off x="1143000" y="171450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39564B-CBBF-4379-A676-378A0960607B}"/>
              </a:ext>
            </a:extLst>
          </p:cNvPr>
          <p:cNvSpPr>
            <a:spLocks noGrp="1"/>
          </p:cNvSpPr>
          <p:nvPr/>
        </p:nvSpPr>
        <p:spPr>
          <a:xfrm>
            <a:off x="1428750" y="192405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plan a creative coding outcome.</a:t>
            </a:r>
          </a:p>
        </p:txBody>
      </p:sp>
      <p:sp>
        <p:nvSpPr>
          <p:cNvPr id="6" name="sc1">
            <a:extLst>
              <a:ext uri="{FF2B5EF4-FFF2-40B4-BE49-F238E27FC236}">
                <a16:creationId xmlns:a16="http://schemas.microsoft.com/office/drawing/2014/main" id="{943E7F80-54DD-4EDB-A860-C58C51D226CD}"/>
              </a:ext>
            </a:extLst>
          </p:cNvPr>
          <p:cNvSpPr>
            <a:spLocks noGrp="1"/>
          </p:cNvSpPr>
          <p:nvPr/>
        </p:nvSpPr>
        <p:spPr>
          <a:xfrm>
            <a:off x="1143000" y="2809875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0DFF39-9942-49B2-BFF0-9A289D9673AE}"/>
              </a:ext>
            </a:extLst>
          </p:cNvPr>
          <p:cNvSpPr>
            <a:spLocks noGrp="1"/>
          </p:cNvSpPr>
          <p:nvPr/>
        </p:nvSpPr>
        <p:spPr>
          <a:xfrm>
            <a:off x="1428750" y="3019425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combine concepts from the unit.</a:t>
            </a:r>
          </a:p>
        </p:txBody>
      </p:sp>
      <p:sp>
        <p:nvSpPr>
          <p:cNvPr id="8" name="sc2">
            <a:extLst>
              <a:ext uri="{FF2B5EF4-FFF2-40B4-BE49-F238E27FC236}">
                <a16:creationId xmlns:a16="http://schemas.microsoft.com/office/drawing/2014/main" id="{53159717-E97C-4BDD-BAEE-C9EB925DDFC3}"/>
              </a:ext>
            </a:extLst>
          </p:cNvPr>
          <p:cNvSpPr>
            <a:spLocks noGrp="1"/>
          </p:cNvSpPr>
          <p:nvPr/>
        </p:nvSpPr>
        <p:spPr>
          <a:xfrm>
            <a:off x="1143000" y="390525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37229E-E360-4E94-8531-AC306E777C31}"/>
              </a:ext>
            </a:extLst>
          </p:cNvPr>
          <p:cNvSpPr>
            <a:spLocks noGrp="1"/>
          </p:cNvSpPr>
          <p:nvPr/>
        </p:nvSpPr>
        <p:spPr>
          <a:xfrm>
            <a:off x="1428750" y="411480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test, refine and evaluate my project.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A3D70F-7022-4361-926D-763F06C3B002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7E4642-CAE4-45F5-B9E5-A4119C6BE76B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11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156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9791629C-E87B-47BA-9643-A3BC75E75EF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787C37-95E2-43FA-9D5D-23CBFB8CCC65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PLENARY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97D21DD-06B7-4562-B4D6-7E227CB151F9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Plenary Question</a:t>
            </a:r>
          </a:p>
        </p:txBody>
      </p:sp>
      <p:sp>
        <p:nvSpPr>
          <p:cNvPr id="4" name="plenary">
            <a:extLst>
              <a:ext uri="{FF2B5EF4-FFF2-40B4-BE49-F238E27FC236}">
                <a16:creationId xmlns:a16="http://schemas.microsoft.com/office/drawing/2014/main" id="{AA5D68D8-8F65-41E1-91B8-B79BC622484A}"/>
              </a:ext>
            </a:extLst>
          </p:cNvPr>
          <p:cNvSpPr>
            <a:spLocks noGrp="1"/>
          </p:cNvSpPr>
          <p:nvPr/>
        </p:nvSpPr>
        <p:spPr>
          <a:xfrm>
            <a:off x="1143000" y="1905000"/>
            <a:ext cx="9906000" cy="2000250"/>
          </a:xfrm>
          <a:prstGeom prst="roundRect">
            <a:avLst>
              <a:gd name="adj" fmla="val 7619"/>
            </a:avLst>
          </a:prstGeom>
          <a:solidFill>
            <a:srgbClr val="2B1634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1821FE-4212-4BBF-BF8E-927242E5A19E}"/>
              </a:ext>
            </a:extLst>
          </p:cNvPr>
          <p:cNvSpPr>
            <a:spLocks noGrp="1"/>
          </p:cNvSpPr>
          <p:nvPr/>
        </p:nvSpPr>
        <p:spPr>
          <a:xfrm>
            <a:off x="1524000" y="2381250"/>
            <a:ext cx="9144000" cy="952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850" b="1">
                <a:solidFill>
                  <a:srgbClr val="F8FBFF"/>
                </a:solidFill>
              </a:defRPr>
            </a:pPr>
            <a:r>
              <a:rPr sz="2850" b="1">
                <a:solidFill>
                  <a:srgbClr val="F8FBFF"/>
                </a:solidFill>
              </a:rPr>
              <a:t>What is the strongest part of your final design, and why?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97BCF9-295F-495F-989C-9C236880275F}"/>
              </a:ext>
            </a:extLst>
          </p:cNvPr>
          <p:cNvSpPr>
            <a:spLocks noGrp="1"/>
          </p:cNvSpPr>
          <p:nvPr/>
        </p:nvSpPr>
        <p:spPr>
          <a:xfrm>
            <a:off x="1524000" y="4343400"/>
            <a:ext cx="9144000" cy="3619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Answer in your workbook using key vocabulary from today.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F0AA10-67A7-44A0-A052-B44300A41852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F727DC-25C7-40A3-956C-F235ED764C6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12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858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op-accent">
            <a:extLst>
              <a:ext uri="{FF2B5EF4-FFF2-40B4-BE49-F238E27FC236}">
                <a16:creationId xmlns:a16="http://schemas.microsoft.com/office/drawing/2014/main" id="{3794066B-B24B-4A04-9DDD-16D76E7BDCD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A013C8D-F279-4E31-8C09-8574A3025730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FINAL PROJECT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3B98AB-141F-4440-89B5-8334706253BF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Learning Aim</a:t>
            </a:r>
          </a:p>
        </p:txBody>
      </p:sp>
      <p:sp>
        <p:nvSpPr>
          <p:cNvPr id="4" name="aim">
            <a:extLst>
              <a:ext uri="{FF2B5EF4-FFF2-40B4-BE49-F238E27FC236}">
                <a16:creationId xmlns:a16="http://schemas.microsoft.com/office/drawing/2014/main" id="{8313D2CD-6A25-4261-A658-9D3316ADD647}"/>
              </a:ext>
            </a:extLst>
          </p:cNvPr>
          <p:cNvSpPr>
            <a:spLocks noGrp="1"/>
          </p:cNvSpPr>
          <p:nvPr/>
        </p:nvSpPr>
        <p:spPr>
          <a:xfrm>
            <a:off x="800100" y="1809750"/>
            <a:ext cx="10591800" cy="1619250"/>
          </a:xfrm>
          <a:prstGeom prst="roundRect">
            <a:avLst>
              <a:gd name="adj" fmla="val 9412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11D3C2-13A5-4C55-9383-72C0F7A0BE03}"/>
              </a:ext>
            </a:extLst>
          </p:cNvPr>
          <p:cNvSpPr>
            <a:spLocks noGrp="1"/>
          </p:cNvSpPr>
          <p:nvPr/>
        </p:nvSpPr>
        <p:spPr>
          <a:xfrm>
            <a:off x="1143000" y="2171700"/>
            <a:ext cx="9906000" cy="8763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475" b="1">
                <a:solidFill>
                  <a:srgbClr val="F8FBFF"/>
                </a:solidFill>
              </a:defRPr>
            </a:pPr>
            <a:r>
              <a:rPr sz="2475" b="1">
                <a:solidFill>
                  <a:srgbClr val="F8FBFF"/>
                </a:solidFill>
              </a:rPr>
              <a:t>Plan, build, test and evaluate an original creative coding project.</a:t>
            </a:r>
          </a:p>
        </p:txBody>
      </p:sp>
      <p:sp>
        <p:nvSpPr>
          <p:cNvPr id="6" name="vocab">
            <a:extLst>
              <a:ext uri="{FF2B5EF4-FFF2-40B4-BE49-F238E27FC236}">
                <a16:creationId xmlns:a16="http://schemas.microsoft.com/office/drawing/2014/main" id="{3D509C3F-8336-4052-8903-69557F55827E}"/>
              </a:ext>
            </a:extLst>
          </p:cNvPr>
          <p:cNvSpPr>
            <a:spLocks noGrp="1"/>
          </p:cNvSpPr>
          <p:nvPr/>
        </p:nvSpPr>
        <p:spPr>
          <a:xfrm>
            <a:off x="800100" y="3848100"/>
            <a:ext cx="10591800" cy="1524000"/>
          </a:xfrm>
          <a:prstGeom prst="roundRect">
            <a:avLst>
              <a:gd name="adj" fmla="val 10000"/>
            </a:avLst>
          </a:prstGeom>
          <a:solidFill>
            <a:srgbClr val="121126"/>
          </a:solidFill>
          <a:ln w="11430">
            <a:solidFill>
              <a:srgbClr val="342B58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435813-E3A9-4E64-95BF-B5E699BB8D4D}"/>
              </a:ext>
            </a:extLst>
          </p:cNvPr>
          <p:cNvSpPr>
            <a:spLocks noGrp="1"/>
          </p:cNvSpPr>
          <p:nvPr/>
        </p:nvSpPr>
        <p:spPr>
          <a:xfrm>
            <a:off x="1143000" y="4133850"/>
            <a:ext cx="3238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Key vocabulary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DAC206-56E7-460E-928E-5288EE205F3D}"/>
              </a:ext>
            </a:extLst>
          </p:cNvPr>
          <p:cNvSpPr>
            <a:spLocks noGrp="1"/>
          </p:cNvSpPr>
          <p:nvPr/>
        </p:nvSpPr>
        <p:spPr>
          <a:xfrm>
            <a:off x="1143000" y="4686300"/>
            <a:ext cx="9906000" cy="4191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F8FBFF"/>
                </a:solidFill>
              </a:defRPr>
            </a:pPr>
            <a:r>
              <a:rPr sz="1950" b="1">
                <a:solidFill>
                  <a:srgbClr val="F8FBFF"/>
                </a:solidFill>
              </a:rPr>
              <a:t>planning   •   testing   •   evaluation   •   independence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83BAC7-4E28-4468-9CFC-9CECBEA5B1E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C4A9D4-DB39-4823-8B1B-F0CDAB1F6F54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2</a:t>
            </a:r>
          </a:p>
        </p:txBody>
      </p:sp>
      <p:pic>
        <p:nvPicPr>
          <p:cNvPr id="11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116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op-accent">
            <a:extLst>
              <a:ext uri="{FF2B5EF4-FFF2-40B4-BE49-F238E27FC236}">
                <a16:creationId xmlns:a16="http://schemas.microsoft.com/office/drawing/2014/main" id="{A54DEE7B-5C7F-4AC6-9211-D20226D6212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AE0250-06C6-48B1-AD8F-D76E34AF822F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DO NOW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271D0C-45EF-4D54-9764-BEA8410FE3DC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Design Critique</a:t>
            </a:r>
          </a:p>
        </p:txBody>
      </p:sp>
      <p:sp>
        <p:nvSpPr>
          <p:cNvPr id="4" name="frame-do_now_design_critique.png">
            <a:extLst>
              <a:ext uri="{FF2B5EF4-FFF2-40B4-BE49-F238E27FC236}">
                <a16:creationId xmlns:a16="http://schemas.microsoft.com/office/drawing/2014/main" id="{DDFFE309-3233-4EB0-9F9F-22CDA977FC8A}"/>
              </a:ext>
            </a:extLst>
          </p:cNvPr>
          <p:cNvSpPr>
            <a:spLocks noGrp="1"/>
          </p:cNvSpPr>
          <p:nvPr/>
        </p:nvSpPr>
        <p:spPr>
          <a:xfrm>
            <a:off x="819150" y="1562100"/>
            <a:ext cx="5619750" cy="3143250"/>
          </a:xfrm>
          <a:prstGeom prst="roundRect">
            <a:avLst>
              <a:gd name="adj" fmla="val 3636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62300" y="1657350"/>
            <a:ext cx="5133451" cy="2952750"/>
          </a:xfrm>
          <a:prstGeom prst="roundRect">
            <a:avLst>
              <a:gd name="adj" fmla="val 2581"/>
            </a:avLst>
          </a:prstGeom>
        </p:spPr>
      </p:pic>
      <p:sp>
        <p:nvSpPr>
          <p:cNvPr id="6" name="single-image-questions">
            <a:extLst>
              <a:ext uri="{FF2B5EF4-FFF2-40B4-BE49-F238E27FC236}">
                <a16:creationId xmlns:a16="http://schemas.microsoft.com/office/drawing/2014/main" id="{FAC6537B-823A-4134-8AF4-99FCEAA6F8EE}"/>
              </a:ext>
            </a:extLst>
          </p:cNvPr>
          <p:cNvSpPr>
            <a:spLocks noGrp="1"/>
          </p:cNvSpPr>
          <p:nvPr/>
        </p:nvSpPr>
        <p:spPr>
          <a:xfrm>
            <a:off x="6800850" y="1562100"/>
            <a:ext cx="4572000" cy="3143250"/>
          </a:xfrm>
          <a:prstGeom prst="roundRect">
            <a:avLst>
              <a:gd name="adj" fmla="val 4848"/>
            </a:avLst>
          </a:prstGeom>
          <a:solidFill>
            <a:srgbClr val="121126"/>
          </a:solidFill>
          <a:ln w="11430">
            <a:solidFill>
              <a:srgbClr val="43336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28DFC6-1B04-47B5-B414-8808102BEA65}"/>
              </a:ext>
            </a:extLst>
          </p:cNvPr>
          <p:cNvSpPr>
            <a:spLocks noGrp="1"/>
          </p:cNvSpPr>
          <p:nvPr/>
        </p:nvSpPr>
        <p:spPr>
          <a:xfrm>
            <a:off x="7086600" y="1885950"/>
            <a:ext cx="2857500" cy="3048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75" b="1">
                <a:solidFill>
                  <a:srgbClr val="FF4FA3"/>
                </a:solidFill>
              </a:defRPr>
            </a:pPr>
            <a:r>
              <a:rPr sz="1875" b="1">
                <a:solidFill>
                  <a:srgbClr val="FF4FA3"/>
                </a:solidFill>
              </a:rPr>
              <a:t>Look closely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4C90D9-9562-43AF-9DFC-83FFB65AB7F7}"/>
              </a:ext>
            </a:extLst>
          </p:cNvPr>
          <p:cNvSpPr>
            <a:spLocks noGrp="1"/>
          </p:cNvSpPr>
          <p:nvPr/>
        </p:nvSpPr>
        <p:spPr>
          <a:xfrm>
            <a:off x="7086600" y="2362200"/>
            <a:ext cx="3905250" cy="1485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500">
                <a:solidFill>
                  <a:srgbClr val="F8FBFF"/>
                </a:solidFill>
              </a:defRPr>
            </a:pPr>
            <a:r>
              <a:rPr sz="1500">
                <a:solidFill>
                  <a:srgbClr val="F8FBFF"/>
                </a:solidFill>
              </a:rPr>
              <a:t>• Which programming concepts can you identify?</a:t>
            </a:r>
          </a:p>
          <a:p>
            <a:pPr>
              <a:defRPr sz="1500">
                <a:solidFill>
                  <a:srgbClr val="F8FBFF"/>
                </a:solidFill>
              </a:defRPr>
            </a:pPr>
            <a:r>
              <a:rPr sz="1500">
                <a:solidFill>
                  <a:srgbClr val="F8FBFF"/>
                </a:solidFill>
              </a:rPr>
              <a:t>• What do you like about the design?</a:t>
            </a:r>
          </a:p>
          <a:p>
            <a:pPr>
              <a:defRPr sz="1500">
                <a:solidFill>
                  <a:srgbClr val="F8FBFF"/>
                </a:solidFill>
              </a:defRPr>
            </a:pPr>
            <a:r>
              <a:rPr sz="1500">
                <a:solidFill>
                  <a:srgbClr val="F8FBFF"/>
                </a:solidFill>
              </a:rPr>
              <a:t>• What would you change?</a:t>
            </a:r>
          </a:p>
          <a:p>
            <a:pPr>
              <a:defRPr sz="1500">
                <a:solidFill>
                  <a:srgbClr val="F8FBFF"/>
                </a:solidFill>
              </a:defRPr>
            </a:pPr>
            <a:r>
              <a:rPr sz="1500">
                <a:solidFill>
                  <a:srgbClr val="F8FBFF"/>
                </a:solidFill>
              </a:rPr>
              <a:t>• Which pathway will you choose: Bronze, Silver or Gold? Why?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3FD14A-1D1A-4BD8-9F11-9F5D4C7281B4}"/>
              </a:ext>
            </a:extLst>
          </p:cNvPr>
          <p:cNvSpPr>
            <a:spLocks noGrp="1"/>
          </p:cNvSpPr>
          <p:nvPr/>
        </p:nvSpPr>
        <p:spPr>
          <a:xfrm>
            <a:off x="7086600" y="4057650"/>
            <a:ext cx="3905250" cy="4381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350" b="1">
                <a:solidFill>
                  <a:srgbClr val="FFD4E8"/>
                </a:solidFill>
              </a:defRPr>
            </a:pPr>
            <a:r>
              <a:rPr sz="1350" b="1">
                <a:solidFill>
                  <a:srgbClr val="FFD4E8"/>
                </a:solidFill>
              </a:rPr>
              <a:t>Stretch: Sketch one improvement you could make.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775D93-B34F-40E2-87EB-868B6F80C15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5BD762-B3C1-4362-9A41-81885FF0C9D7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3</a:t>
            </a:r>
          </a:p>
        </p:txBody>
      </p:sp>
      <p:pic>
        <p:nvPicPr>
          <p:cNvPr id="17" name="Code Kaleidoscope logo"/>
          <p:cNvPicPr/>
          <p:nvPr/>
        </p:nvPicPr>
        <p:blipFill>
          <a:blip r:embed="rId4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116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C8435C04-58FD-49B0-9333-573DFA27F0B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B77F6B-C4F1-4252-AAC8-83CA493AF610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RETRIEVAL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0434BD-16B7-4B98-9309-68CE220AFB0A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Quick Check</a:t>
            </a:r>
          </a:p>
        </p:txBody>
      </p:sp>
      <p:sp>
        <p:nvSpPr>
          <p:cNvPr id="4" name="q0">
            <a:extLst>
              <a:ext uri="{FF2B5EF4-FFF2-40B4-BE49-F238E27FC236}">
                <a16:creationId xmlns:a16="http://schemas.microsoft.com/office/drawing/2014/main" id="{27DB1AA4-CF0C-4879-8DC4-438364F8961B}"/>
              </a:ext>
            </a:extLst>
          </p:cNvPr>
          <p:cNvSpPr>
            <a:spLocks noGrp="1"/>
          </p:cNvSpPr>
          <p:nvPr/>
        </p:nvSpPr>
        <p:spPr>
          <a:xfrm>
            <a:off x="952500" y="1714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C717B1-C3E9-4712-9D91-604E8BCA3DD7}"/>
              </a:ext>
            </a:extLst>
          </p:cNvPr>
          <p:cNvSpPr>
            <a:spLocks noGrp="1"/>
          </p:cNvSpPr>
          <p:nvPr/>
        </p:nvSpPr>
        <p:spPr>
          <a:xfrm>
            <a:off x="1257300" y="1943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1. Which concept controls choices?</a:t>
            </a:r>
          </a:p>
        </p:txBody>
      </p:sp>
      <p:sp>
        <p:nvSpPr>
          <p:cNvPr id="6" name="q1">
            <a:extLst>
              <a:ext uri="{FF2B5EF4-FFF2-40B4-BE49-F238E27FC236}">
                <a16:creationId xmlns:a16="http://schemas.microsoft.com/office/drawing/2014/main" id="{8F74E878-A0ED-4F59-BB0B-8215040D3DC5}"/>
              </a:ext>
            </a:extLst>
          </p:cNvPr>
          <p:cNvSpPr>
            <a:spLocks noGrp="1"/>
          </p:cNvSpPr>
          <p:nvPr/>
        </p:nvSpPr>
        <p:spPr>
          <a:xfrm>
            <a:off x="952500" y="2857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45B96A-B412-44E2-A91E-D9286DF1B9F5}"/>
              </a:ext>
            </a:extLst>
          </p:cNvPr>
          <p:cNvSpPr>
            <a:spLocks noGrp="1"/>
          </p:cNvSpPr>
          <p:nvPr/>
        </p:nvSpPr>
        <p:spPr>
          <a:xfrm>
            <a:off x="1257300" y="3086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2. Which concept repeats commands?</a:t>
            </a:r>
          </a:p>
        </p:txBody>
      </p:sp>
      <p:sp>
        <p:nvSpPr>
          <p:cNvPr id="8" name="q2">
            <a:extLst>
              <a:ext uri="{FF2B5EF4-FFF2-40B4-BE49-F238E27FC236}">
                <a16:creationId xmlns:a16="http://schemas.microsoft.com/office/drawing/2014/main" id="{AAB5C6CA-5E92-4387-A13A-13CF34CF557B}"/>
              </a:ext>
            </a:extLst>
          </p:cNvPr>
          <p:cNvSpPr>
            <a:spLocks noGrp="1"/>
          </p:cNvSpPr>
          <p:nvPr/>
        </p:nvSpPr>
        <p:spPr>
          <a:xfrm>
            <a:off x="952500" y="4000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5FDB2F-DD98-4172-8F43-CFD99CA3D0B3}"/>
              </a:ext>
            </a:extLst>
          </p:cNvPr>
          <p:cNvSpPr>
            <a:spLocks noGrp="1"/>
          </p:cNvSpPr>
          <p:nvPr/>
        </p:nvSpPr>
        <p:spPr>
          <a:xfrm>
            <a:off x="1257300" y="4229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3. Which data types have we used?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6A6451-C7FF-4DC7-83D5-1AD60DD130D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51C910-8449-4FFE-9136-DD3B853547F1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4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681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7BBF7B50-5D93-4AD7-AF0E-A7A235C042C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67ECD5-D6D3-4656-AA44-9D737FF46778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THEORY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F8FCD2-AD34-48C3-89E2-01C07B28CD39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Big Idea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1A94C7B2-BC3E-4BCD-B6B7-2B9E13DEB30B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BBF563-18AF-4EBB-8D5C-7BFC91AB4768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A strong final project combines planning, code structure, testing and creative design decisions.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69DF94-68FD-462B-B307-AA42214A105C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01C53A-2625-49F4-9DE3-E7BBF334025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5C85CD-51DB-4673-9766-A46697F6CB1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5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196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inal Project I DO screenshot border">
            <a:extLst>
              <a:ext uri="{FF2B5EF4-FFF2-40B4-BE49-F238E27FC236}">
                <a16:creationId xmlns:a16="http://schemas.microsoft.com/office/drawing/2014/main" id="{A93D7C74-B27D-28EA-7665-A03058039C8D}"/>
              </a:ext>
            </a:extLst>
          </p:cNvPr>
          <p:cNvSpPr/>
          <p:nvPr/>
        </p:nvSpPr>
        <p:spPr>
          <a:xfrm>
            <a:off x="4005990" y="1854200"/>
            <a:ext cx="4180019" cy="4394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7AF652-1B52-4729-B282-FD364F04A578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I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1AF352-9AB4-4217-8A81-03CC056174DA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6F0221-01DB-4D14-960F-88F66F043038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6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Final Project I DO screenshot instruction">
            <a:extLst>
              <a:ext uri="{FF2B5EF4-FFF2-40B4-BE49-F238E27FC236}">
                <a16:creationId xmlns:a16="http://schemas.microsoft.com/office/drawing/2014/main" id="{D607FA20-EA91-1F32-EB40-7C52A04D928E}"/>
              </a:ext>
            </a:extLst>
          </p:cNvPr>
          <p:cNvSpPr txBox="1"/>
          <p:nvPr/>
        </p:nvSpPr>
        <p:spPr>
          <a:xfrm>
            <a:off x="685800" y="1320800"/>
            <a:ext cx="10820400" cy="707886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final project example below. Predict what students will need to change before starting.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Final Project I DO screenshot" descr="Final project I DO screenshot showing Code Kaleidoscope teaching example">
            <a:extLst>
              <a:ext uri="{FF2B5EF4-FFF2-40B4-BE49-F238E27FC236}">
                <a16:creationId xmlns:a16="http://schemas.microsoft.com/office/drawing/2014/main" id="{464E23CB-8D83-1200-F2B7-62390BA71DA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590" y="1955800"/>
            <a:ext cx="3976819" cy="4191000"/>
          </a:xfrm>
          <a:prstGeom prst="rect">
            <a:avLst/>
          </a:prstGeom>
        </p:spPr>
      </p:pic>
      <p:sp>
        <p:nvSpPr>
          <p:cNvPr id="15" name="Final Project I DO screenshot note">
            <a:extLst>
              <a:ext uri="{FF2B5EF4-FFF2-40B4-BE49-F238E27FC236}">
                <a16:creationId xmlns:a16="http://schemas.microsoft.com/office/drawing/2014/main" id="{91A5B2F7-BC94-309D-4347-2665B4353301}"/>
              </a:ext>
            </a:extLst>
          </p:cNvPr>
          <p:cNvSpPr txBox="1"/>
          <p:nvPr/>
        </p:nvSpPr>
        <p:spPr>
          <a:xfrm>
            <a:off x="685800" y="5918200"/>
            <a:ext cx="10820400" cy="29238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300" b="1">
                <a:solidFill>
                  <a:srgbClr val="B0EBE6"/>
                </a:solidFill>
                <a:latin typeface="Arial" panose="020B0604020202020204" pitchFamily="34" charset="0"/>
              </a:rPr>
              <a:t>I Do: model reading the starter file and identifying editable parts.</a:t>
            </a:r>
            <a:endParaRPr lang="en-GB" sz="1300" b="1">
              <a:solidFill>
                <a:srgbClr val="B0EBE6"/>
              </a:solidFill>
              <a:latin typeface="Arial" panose="020B0604020202020204" pitchFamily="34" charset="0"/>
            </a:endParaRPr>
          </a:p>
        </p:txBody>
      </p:sp>
      <p:sp>
        <p:nvSpPr>
          <p:cNvPr id="3" name="Download Final Project I Do .py file">
            <a:hlinkClick r:id="rId5" action="ppaction://hlinkfile"/>
            <a:extLst>
              <a:ext uri="{FF2B5EF4-FFF2-40B4-BE49-F238E27FC236}">
                <a16:creationId xmlns:a16="http://schemas.microsoft.com/office/drawing/2014/main" id="{AB2B3F30-F415-0CE9-E17A-71FB4A428BB0}"/>
              </a:ext>
            </a:extLst>
          </p:cNvPr>
          <p:cNvSpPr/>
          <p:nvPr/>
        </p:nvSpPr>
        <p:spPr>
          <a:xfrm>
            <a:off x="4597400" y="6299200"/>
            <a:ext cx="2997200" cy="4572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400" b="1">
                <a:solidFill>
                  <a:srgbClr val="0A0F1E"/>
                </a:solidFill>
                <a:latin typeface="Arial" panose="020B0604020202020204" pitchFamily="34" charset="0"/>
              </a:rPr>
              <a:t>Download I Do .py file</a:t>
            </a:r>
            <a:endParaRPr lang="en-GB" sz="14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01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inal Project WE DO screenshot border">
            <a:extLst>
              <a:ext uri="{FF2B5EF4-FFF2-40B4-BE49-F238E27FC236}">
                <a16:creationId xmlns:a16="http://schemas.microsoft.com/office/drawing/2014/main" id="{33DCD96D-B069-45F6-F36D-7C12A515AE6C}"/>
              </a:ext>
            </a:extLst>
          </p:cNvPr>
          <p:cNvSpPr/>
          <p:nvPr/>
        </p:nvSpPr>
        <p:spPr>
          <a:xfrm>
            <a:off x="4233211" y="1854200"/>
            <a:ext cx="3725578" cy="4394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1C1493-B440-4F62-810F-D9AC951D65A9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WE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F0138D-FA58-420F-AB24-89EB33AEC17F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2B9328-B8AB-478D-A9D7-716006D6876B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7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Final Project WE DO screenshot instruction">
            <a:extLst>
              <a:ext uri="{FF2B5EF4-FFF2-40B4-BE49-F238E27FC236}">
                <a16:creationId xmlns:a16="http://schemas.microsoft.com/office/drawing/2014/main" id="{69039DD4-947F-BFB6-14D9-24FA9D60212D}"/>
              </a:ext>
            </a:extLst>
          </p:cNvPr>
          <p:cNvSpPr txBox="1"/>
          <p:nvPr/>
        </p:nvSpPr>
        <p:spPr>
          <a:xfrm>
            <a:off x="685800" y="1320800"/>
            <a:ext cx="10820400" cy="707886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final project example below. Predict what students will need to change before starting.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Final Project WE DO screenshot" descr="Final project WE DO screenshot showing Code Kaleidoscope teaching example">
            <a:extLst>
              <a:ext uri="{FF2B5EF4-FFF2-40B4-BE49-F238E27FC236}">
                <a16:creationId xmlns:a16="http://schemas.microsoft.com/office/drawing/2014/main" id="{E924676F-7969-3D7D-01D8-D1429C84A1A0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811" y="1955800"/>
            <a:ext cx="3522378" cy="4191000"/>
          </a:xfrm>
          <a:prstGeom prst="rect">
            <a:avLst/>
          </a:prstGeom>
        </p:spPr>
      </p:pic>
      <p:sp>
        <p:nvSpPr>
          <p:cNvPr id="15" name="Final Project WE DO screenshot note">
            <a:extLst>
              <a:ext uri="{FF2B5EF4-FFF2-40B4-BE49-F238E27FC236}">
                <a16:creationId xmlns:a16="http://schemas.microsoft.com/office/drawing/2014/main" id="{300812AF-F36B-8650-1778-A12097FFA2EF}"/>
              </a:ext>
            </a:extLst>
          </p:cNvPr>
          <p:cNvSpPr txBox="1"/>
          <p:nvPr/>
        </p:nvSpPr>
        <p:spPr>
          <a:xfrm>
            <a:off x="685800" y="5918200"/>
            <a:ext cx="10820400" cy="29238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300" b="1">
                <a:solidFill>
                  <a:srgbClr val="B0EBE6"/>
                </a:solidFill>
                <a:latin typeface="Arial" panose="020B0604020202020204" pitchFamily="34" charset="0"/>
              </a:rPr>
              <a:t>We Do: choose a pathway and plan one first change together.</a:t>
            </a:r>
            <a:endParaRPr lang="en-GB" sz="1300" b="1">
              <a:solidFill>
                <a:srgbClr val="B0EBE6"/>
              </a:solidFill>
              <a:latin typeface="Arial" panose="020B0604020202020204" pitchFamily="34" charset="0"/>
            </a:endParaRPr>
          </a:p>
        </p:txBody>
      </p:sp>
      <p:sp>
        <p:nvSpPr>
          <p:cNvPr id="3" name="Download Final Project We Do .py file">
            <a:hlinkClick r:id="rId5" action="ppaction://hlinkfile"/>
            <a:extLst>
              <a:ext uri="{FF2B5EF4-FFF2-40B4-BE49-F238E27FC236}">
                <a16:creationId xmlns:a16="http://schemas.microsoft.com/office/drawing/2014/main" id="{FE8B2640-5FEE-058F-F477-8600BA88ED99}"/>
              </a:ext>
            </a:extLst>
          </p:cNvPr>
          <p:cNvSpPr/>
          <p:nvPr/>
        </p:nvSpPr>
        <p:spPr>
          <a:xfrm>
            <a:off x="4597400" y="6299200"/>
            <a:ext cx="2997200" cy="4572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400" b="1">
                <a:solidFill>
                  <a:srgbClr val="0A0F1E"/>
                </a:solidFill>
                <a:latin typeface="Arial" panose="020B0604020202020204" pitchFamily="34" charset="0"/>
              </a:rPr>
              <a:t>Download We Do .py file</a:t>
            </a:r>
            <a:endParaRPr lang="en-GB" sz="14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64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480E805A-B3C4-4101-9993-233A4A51A04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A9B288D-1610-4E50-ADE1-5B97201229F3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YOU 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762E1D0-D2A1-455C-A69F-359814A7822A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Independent Task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E953A693-2999-46F1-AD84-CF17D25C5179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3419E5-4535-4104-B1D3-8F1703F5EF4A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Create an original design using Bronze, Silver or Gold support.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67F5BA-3009-4473-B17B-046B0E8E3A6E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B6CACA-4A16-479C-9803-FC9D158A7A5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A03EE8-0F4A-4F37-B49E-A8B4F6848E55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8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3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273D15C7-B337-4296-9850-5D54D50826B5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6FB15F2-B7F3-404A-BAE1-4F377F321586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WORKBOOK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9217F3-088C-4D09-88E2-C9DD640B017B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Record Your Thinking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13538A01-38E7-44BD-B305-64B822F2B464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E45CBA-DA17-4C84-A1DE-4A58982C291C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Complete the design questions, development log and evaluation.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C66002-B3B9-4F05-85E2-47D12E91D05B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C19519-E4F9-43F9-BF0C-A1B906EB4069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C1D72D-D21A-42E1-A7E8-4CD8DA4988F5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9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422593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490</Words>
  <Application>Microsoft Office PowerPoint</Application>
  <DocSecurity>0</DocSecurity>
  <PresentationFormat>Widescreen</PresentationFormat>
  <Paragraphs>78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ChatGPT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Angela Owen</cp:lastModifiedBy>
  <cp:revision>2</cp:revision>
  <dcterms:created xsi:type="dcterms:W3CDTF">2026-06-27T05:23:45Z</dcterms:created>
  <dcterms:modified xsi:type="dcterms:W3CDTF">2026-06-28T13:00:38Z</dcterms:modified>
</cp:coreProperties>
</file>